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00" r:id="rId2"/>
    <p:sldId id="420" r:id="rId3"/>
    <p:sldId id="452" r:id="rId4"/>
    <p:sldId id="298" r:id="rId5"/>
    <p:sldId id="338" r:id="rId6"/>
    <p:sldId id="363" r:id="rId7"/>
    <p:sldId id="398" r:id="rId8"/>
    <p:sldId id="454" r:id="rId9"/>
    <p:sldId id="557" r:id="rId10"/>
    <p:sldId id="457" r:id="rId11"/>
    <p:sldId id="455" r:id="rId12"/>
    <p:sldId id="453" r:id="rId13"/>
    <p:sldId id="439" r:id="rId14"/>
    <p:sldId id="264" r:id="rId15"/>
    <p:sldId id="301" r:id="rId16"/>
    <p:sldId id="440" r:id="rId17"/>
    <p:sldId id="303" r:id="rId18"/>
    <p:sldId id="435" r:id="rId19"/>
    <p:sldId id="371" r:id="rId20"/>
    <p:sldId id="341" r:id="rId21"/>
    <p:sldId id="391" r:id="rId22"/>
    <p:sldId id="268" r:id="rId23"/>
    <p:sldId id="359" r:id="rId24"/>
    <p:sldId id="558" r:id="rId25"/>
    <p:sldId id="559" r:id="rId26"/>
    <p:sldId id="556" r:id="rId27"/>
    <p:sldId id="471" r:id="rId28"/>
    <p:sldId id="256" r:id="rId29"/>
    <p:sldId id="257" r:id="rId30"/>
    <p:sldId id="258" r:id="rId31"/>
    <p:sldId id="458" r:id="rId32"/>
    <p:sldId id="560" r:id="rId33"/>
    <p:sldId id="45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 autoAdjust="0"/>
    <p:restoredTop sz="94809"/>
  </p:normalViewPr>
  <p:slideViewPr>
    <p:cSldViewPr snapToGrid="0" snapToObjects="1">
      <p:cViewPr>
        <p:scale>
          <a:sx n="100" d="100"/>
          <a:sy n="100" d="100"/>
        </p:scale>
        <p:origin x="1792" y="320"/>
      </p:cViewPr>
      <p:guideLst>
        <p:guide orient="horz" pos="2160"/>
        <p:guide pos="2880"/>
      </p:guideLst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4E974-0D70-0A43-958E-9B93EB318D2B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2A9B3-C29A-CD43-9D8B-5864C532B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kidat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0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4AD5-5819-4264-833C-7CBA5D83BF4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491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2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026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2b8bac8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2b8bac8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82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2b8bac88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2b8bac88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79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5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8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3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9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4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4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3" tooltip="https://en.wikipedia.org/wiki/Wikidata"/>
              </a:rPr>
              <a:t>This Photo</a:t>
            </a:r>
            <a:r>
              <a:rPr lang="en-IN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by Unknown Author is licensed under </a:t>
            </a:r>
            <a:r>
              <a:rPr lang="en-IN" sz="12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4" tooltip="https://creativecommons.org/licenses/by-sa/3.0/"/>
              </a:rPr>
              <a:t>CC BY-SA</a:t>
            </a:r>
            <a:endParaRPr lang="en-IN"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4AD5-5819-4264-833C-7CBA5D83BF4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339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8870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e71f636e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e71f636e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40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27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0032" y="3705820"/>
            <a:ext cx="8643938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173102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19DB-2CC3-6B4D-B577-691BED7DEA0B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peter@contentmine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onant_inelastic_X-ray_scatte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X-ray_absorption_near_edge_structur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w.wiki/fEd" TargetMode="External"/><Relationship Id="rId4" Type="http://schemas.openxmlformats.org/officeDocument/2006/relationships/hyperlink" Target="https://en.wikipedia.org/wiki/Wikidata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.wiki/fEd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29.svg"/><Relationship Id="rId4" Type="http://schemas.openxmlformats.org/officeDocument/2006/relationships/hyperlink" Target="https://en.wikipedia.org/wiki/Wikidata" TargetMode="Externa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.wiki/4HE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11" Type="http://schemas.openxmlformats.org/officeDocument/2006/relationships/image" Target="../media/image12.png"/><Relationship Id="rId5" Type="http://schemas.openxmlformats.org/officeDocument/2006/relationships/image" Target="../media/image8.tiff"/><Relationship Id="rId10" Type="http://schemas.openxmlformats.org/officeDocument/2006/relationships/hyperlink" Target="https://www.youtube.com/watch?v=XiTngk-POm8&amp;ab_channel=INYASYouTube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ypothes.i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/CEVOpen" TargetMode="External"/><Relationship Id="rId2" Type="http://schemas.openxmlformats.org/officeDocument/2006/relationships/hyperlink" Target="https://github.com/petermr/openVir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lideshare.com/petermurrayrus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618" y="538609"/>
            <a:ext cx="811463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The Language of Materials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1585" y="1420577"/>
            <a:ext cx="6875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Peter Murray-Rust</a:t>
            </a:r>
          </a:p>
          <a:p>
            <a:pPr algn="ctr"/>
            <a:r>
              <a:rPr lang="en-US" sz="1400" i="1" dirty="0"/>
              <a:t>       University of Cambridge</a:t>
            </a:r>
          </a:p>
          <a:p>
            <a:pPr algn="ctr"/>
            <a:r>
              <a:rPr lang="en-US" sz="1400" i="1" dirty="0"/>
              <a:t>with</a:t>
            </a:r>
          </a:p>
          <a:p>
            <a:pPr algn="ctr"/>
            <a:r>
              <a:rPr lang="en-US" i="1" dirty="0" err="1"/>
              <a:t>Ayush</a:t>
            </a:r>
            <a:r>
              <a:rPr lang="en-US" i="1" dirty="0"/>
              <a:t> Garg, </a:t>
            </a:r>
            <a:r>
              <a:rPr lang="en-US" i="1" dirty="0" err="1"/>
              <a:t>Anuv</a:t>
            </a:r>
            <a:r>
              <a:rPr lang="en-US" i="1" dirty="0"/>
              <a:t> Chakraborty, </a:t>
            </a:r>
            <a:r>
              <a:rPr lang="en-US" i="1" dirty="0" err="1"/>
              <a:t>Shweata</a:t>
            </a:r>
            <a:r>
              <a:rPr lang="en-US" i="1" dirty="0"/>
              <a:t> N Hegde </a:t>
            </a:r>
          </a:p>
          <a:p>
            <a:endParaRPr lang="en-US" sz="1400" i="1" dirty="0"/>
          </a:p>
          <a:p>
            <a:endParaRPr lang="en-US" sz="1400" i="1" dirty="0"/>
          </a:p>
          <a:p>
            <a:r>
              <a:rPr lang="en-US" sz="1400" i="1" dirty="0"/>
              <a:t>             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9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8472" y="6148044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5480734"/>
            <a:ext cx="247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  <a:p>
            <a:r>
              <a:rPr lang="en-US" dirty="0">
                <a:hlinkClick r:id="rId9"/>
              </a:rPr>
              <a:t>peter@contentmine.org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15E27-84E5-3447-8FB5-4D8E999FF650}"/>
              </a:ext>
            </a:extLst>
          </p:cNvPr>
          <p:cNvSpPr txBox="1"/>
          <p:nvPr/>
        </p:nvSpPr>
        <p:spPr>
          <a:xfrm>
            <a:off x="3191755" y="3143340"/>
            <a:ext cx="271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MADICES2022, 2022-02-07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C71B1-D2B7-1346-87A0-DC4AD2F37AE1}"/>
              </a:ext>
            </a:extLst>
          </p:cNvPr>
          <p:cNvSpPr txBox="1"/>
          <p:nvPr/>
        </p:nvSpPr>
        <p:spPr>
          <a:xfrm>
            <a:off x="2065086" y="3841867"/>
            <a:ext cx="5361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code is Open; All work is Open Notebook Science; </a:t>
            </a:r>
          </a:p>
          <a:p>
            <a:r>
              <a:rPr lang="en-US" dirty="0"/>
              <a:t>Goal: automatically make current literature semantic</a:t>
            </a:r>
          </a:p>
          <a:p>
            <a:r>
              <a:rPr lang="en-US" dirty="0"/>
              <a:t>HACK PROJECTS “Rough consensus and running code”</a:t>
            </a:r>
          </a:p>
        </p:txBody>
      </p:sp>
    </p:spTree>
    <p:extLst>
      <p:ext uri="{BB962C8B-B14F-4D97-AF65-F5344CB8AC3E}">
        <p14:creationId xmlns:p14="http://schemas.microsoft.com/office/powerpoint/2010/main" val="4276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BD380A-CB6C-CF4D-8B9D-EBA717FB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1068194"/>
            <a:ext cx="4064000" cy="552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C16A4-DCE8-E544-ACCE-AE6C19C71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27155"/>
            <a:ext cx="4927600" cy="394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AA25E-E48E-F441-ADBE-544DDAEDD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24" y="2062976"/>
            <a:ext cx="5486400" cy="60083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90C35D-49F9-FC49-AACE-AEB96BECF806}"/>
              </a:ext>
            </a:extLst>
          </p:cNvPr>
          <p:cNvSpPr txBox="1"/>
          <p:nvPr/>
        </p:nvSpPr>
        <p:spPr>
          <a:xfrm>
            <a:off x="2812079" y="109138"/>
            <a:ext cx="609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Components of article automatically extracted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47570-FDE2-B24C-85ED-91461EF3A541}"/>
              </a:ext>
            </a:extLst>
          </p:cNvPr>
          <p:cNvSpPr txBox="1"/>
          <p:nvPr/>
        </p:nvSpPr>
        <p:spPr>
          <a:xfrm>
            <a:off x="2264172" y="1068194"/>
            <a:ext cx="1095813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Metadata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F3F2F-C01C-1D4D-A0CE-75CF14A2FB7A}"/>
              </a:ext>
            </a:extLst>
          </p:cNvPr>
          <p:cNvSpPr txBox="1"/>
          <p:nvPr/>
        </p:nvSpPr>
        <p:spPr>
          <a:xfrm>
            <a:off x="3827193" y="2670252"/>
            <a:ext cx="108350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BBF77-4587-0249-89E0-6C646FC22ADB}"/>
              </a:ext>
            </a:extLst>
          </p:cNvPr>
          <p:cNvSpPr txBox="1"/>
          <p:nvPr/>
        </p:nvSpPr>
        <p:spPr>
          <a:xfrm>
            <a:off x="7001524" y="5067146"/>
            <a:ext cx="76937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784B3-29F6-C44E-AAF7-9692BA1B4438}"/>
              </a:ext>
            </a:extLst>
          </p:cNvPr>
          <p:cNvSpPr txBox="1"/>
          <p:nvPr/>
        </p:nvSpPr>
        <p:spPr>
          <a:xfrm>
            <a:off x="6952415" y="2453320"/>
            <a:ext cx="1002775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Figure</a:t>
            </a:r>
            <a:br>
              <a:rPr lang="en-US" dirty="0"/>
            </a:br>
            <a:r>
              <a:rPr lang="en-US" dirty="0"/>
              <a:t>Captions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F0D781-D617-0B46-9F43-EB2F0D519AE0}"/>
              </a:ext>
            </a:extLst>
          </p:cNvPr>
          <p:cNvSpPr txBox="1"/>
          <p:nvPr/>
        </p:nvSpPr>
        <p:spPr>
          <a:xfrm>
            <a:off x="5947517" y="6408028"/>
            <a:ext cx="28773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 err="1"/>
              <a:t>docanalysis</a:t>
            </a:r>
            <a:r>
              <a:rPr lang="en-US" i="1" dirty="0"/>
              <a:t>:  </a:t>
            </a:r>
            <a:r>
              <a:rPr lang="en-US" i="1" dirty="0" err="1"/>
              <a:t>Shweata</a:t>
            </a:r>
            <a:r>
              <a:rPr lang="en-US" i="1" dirty="0"/>
              <a:t> Hegde</a:t>
            </a:r>
          </a:p>
        </p:txBody>
      </p:sp>
    </p:spTree>
    <p:extLst>
      <p:ext uri="{BB962C8B-B14F-4D97-AF65-F5344CB8AC3E}">
        <p14:creationId xmlns:p14="http://schemas.microsoft.com/office/powerpoint/2010/main" val="186241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C813C-EC74-6243-A9AA-68139924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BFC95C-02EE-FF4D-87D7-D6860C05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585"/>
            <a:ext cx="9144000" cy="4353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A6285-2AC6-374B-B004-8E09042DBDB2}"/>
              </a:ext>
            </a:extLst>
          </p:cNvPr>
          <p:cNvSpPr txBox="1"/>
          <p:nvPr/>
        </p:nvSpPr>
        <p:spPr>
          <a:xfrm>
            <a:off x="1650380" y="364603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ScispaCy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F8427-8B7D-544F-B9BB-17F0CB60B7D4}"/>
              </a:ext>
            </a:extLst>
          </p:cNvPr>
          <p:cNvSpPr txBox="1"/>
          <p:nvPr/>
        </p:nvSpPr>
        <p:spPr>
          <a:xfrm>
            <a:off x="2410364" y="2620537"/>
            <a:ext cx="11481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Phrases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EBA8E-40EC-6948-B947-4FA7DB6AE20C}"/>
              </a:ext>
            </a:extLst>
          </p:cNvPr>
          <p:cNvSpPr txBox="1"/>
          <p:nvPr/>
        </p:nvSpPr>
        <p:spPr>
          <a:xfrm>
            <a:off x="7107869" y="3082202"/>
            <a:ext cx="124521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Location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5D7461-9B55-D449-91AD-C6C2B17E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44" y="3262858"/>
            <a:ext cx="4827807" cy="89111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142487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1F6B81-8786-B945-9871-538BD9D29D90}"/>
              </a:ext>
            </a:extLst>
          </p:cNvPr>
          <p:cNvSpPr/>
          <p:nvPr/>
        </p:nvSpPr>
        <p:spPr>
          <a:xfrm>
            <a:off x="1050438" y="1878030"/>
            <a:ext cx="6905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(</a:t>
            </a:r>
            <a:r>
              <a:rPr lang="en-GB" b="1" dirty="0">
                <a:solidFill>
                  <a:srgbClr val="0070C0"/>
                </a:solidFill>
              </a:rPr>
              <a:t>'NIB</a:t>
            </a:r>
            <a:r>
              <a:rPr lang="en-GB" dirty="0"/>
              <a:t>', 18), (</a:t>
            </a:r>
            <a:r>
              <a:rPr lang="en-GB" b="1" dirty="0">
                <a:solidFill>
                  <a:srgbClr val="0070C0"/>
                </a:solidFill>
              </a:rPr>
              <a:t>'</a:t>
            </a:r>
            <a:r>
              <a:rPr lang="en-GB" b="1" dirty="0" err="1">
                <a:solidFill>
                  <a:srgbClr val="0070C0"/>
                </a:solidFill>
              </a:rPr>
              <a:t>sXAS</a:t>
            </a:r>
            <a:r>
              <a:rPr lang="en-GB" dirty="0"/>
              <a:t>', 16), ('</a:t>
            </a:r>
            <a:r>
              <a:rPr lang="en-GB" b="1" dirty="0" err="1">
                <a:solidFill>
                  <a:srgbClr val="0070C0"/>
                </a:solidFill>
              </a:rPr>
              <a:t>mRIXS</a:t>
            </a:r>
            <a:r>
              <a:rPr lang="en-GB" dirty="0"/>
              <a:t>', 15), (</a:t>
            </a:r>
            <a:r>
              <a:rPr lang="en-GB" b="1" dirty="0">
                <a:solidFill>
                  <a:srgbClr val="0070C0"/>
                </a:solidFill>
              </a:rPr>
              <a:t>'</a:t>
            </a:r>
            <a:r>
              <a:rPr lang="en-GB" b="1" dirty="0">
                <a:solidFill>
                  <a:srgbClr val="C00000"/>
                </a:solidFill>
              </a:rPr>
              <a:t>Fe</a:t>
            </a:r>
            <a:r>
              <a:rPr lang="en-GB" dirty="0"/>
              <a:t>', 13),), (</a:t>
            </a:r>
            <a:r>
              <a:rPr lang="en-GB" b="1" dirty="0">
                <a:solidFill>
                  <a:srgbClr val="00B050"/>
                </a:solidFill>
              </a:rPr>
              <a:t>'MSE</a:t>
            </a:r>
            <a:r>
              <a:rPr lang="en-GB" dirty="0"/>
              <a:t>', 11 (</a:t>
            </a:r>
            <a:r>
              <a:rPr lang="en-GB" b="1" dirty="0">
                <a:solidFill>
                  <a:srgbClr val="FF0000"/>
                </a:solidFill>
              </a:rPr>
              <a:t>'Mn</a:t>
            </a:r>
            <a:r>
              <a:rPr lang="en-GB" dirty="0"/>
              <a:t>', 9), (</a:t>
            </a:r>
            <a:r>
              <a:rPr lang="en-GB" b="1" dirty="0">
                <a:solidFill>
                  <a:srgbClr val="C00000"/>
                </a:solidFill>
              </a:rPr>
              <a:t>'</a:t>
            </a:r>
            <a:r>
              <a:rPr lang="en-GB" b="1" dirty="0" err="1">
                <a:solidFill>
                  <a:srgbClr val="C00000"/>
                </a:solidFill>
              </a:rPr>
              <a:t>Ti</a:t>
            </a:r>
            <a:r>
              <a:rPr lang="en-GB" dirty="0"/>
              <a:t>', 7), ('</a:t>
            </a:r>
            <a:r>
              <a:rPr lang="en-GB" b="1" dirty="0">
                <a:solidFill>
                  <a:srgbClr val="FF0000"/>
                </a:solidFill>
              </a:rPr>
              <a:t>N',</a:t>
            </a:r>
            <a:r>
              <a:rPr lang="en-GB" dirty="0"/>
              <a:t> 7), (</a:t>
            </a:r>
            <a:r>
              <a:rPr lang="en-GB" b="1" dirty="0">
                <a:solidFill>
                  <a:srgbClr val="FF0000"/>
                </a:solidFill>
              </a:rPr>
              <a:t>'Al</a:t>
            </a:r>
            <a:r>
              <a:rPr lang="en-GB" dirty="0"/>
              <a:t>', 7 (</a:t>
            </a:r>
            <a:r>
              <a:rPr lang="en-GB" b="1" dirty="0">
                <a:solidFill>
                  <a:srgbClr val="0070C0"/>
                </a:solidFill>
              </a:rPr>
              <a:t>'XANES spectra</a:t>
            </a:r>
            <a:r>
              <a:rPr lang="en-GB" dirty="0"/>
              <a:t>', 6),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AE842-FBED-024E-8E40-232B5A027746}"/>
              </a:ext>
            </a:extLst>
          </p:cNvPr>
          <p:cNvSpPr txBox="1"/>
          <p:nvPr/>
        </p:nvSpPr>
        <p:spPr>
          <a:xfrm>
            <a:off x="1650272" y="4727951"/>
            <a:ext cx="58912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NIB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https://en.wikipedia.org/wiki/Neodymium_magnet</a:t>
            </a:r>
          </a:p>
          <a:p>
            <a:r>
              <a:rPr lang="en-US" sz="1400" b="1" dirty="0"/>
              <a:t>sXAS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https://en.wikipedia.org/wiki/X-ray_absorption_spectroscopy</a:t>
            </a:r>
          </a:p>
          <a:p>
            <a:r>
              <a:rPr lang="en-US" sz="1400" b="1" dirty="0"/>
              <a:t>mRIXS</a:t>
            </a:r>
            <a:r>
              <a:rPr lang="en-US" sz="1400" dirty="0">
                <a:hlinkClick r:id="rId3"/>
              </a:rPr>
              <a:t>: https://en.wikipedia.org/wiki/Resonant_inelastic_X-ray_scattering</a:t>
            </a:r>
            <a:endParaRPr lang="en-US" sz="1400" dirty="0"/>
          </a:p>
          <a:p>
            <a:r>
              <a:rPr lang="en-US" sz="1400" b="1" dirty="0"/>
              <a:t>XANES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https://en.wikipedia.org/wiki/X-ray_absorption_near_edge_structure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D740A-6DC2-7F4F-9436-7B2D221685BE}"/>
              </a:ext>
            </a:extLst>
          </p:cNvPr>
          <p:cNvSpPr txBox="1"/>
          <p:nvPr/>
        </p:nvSpPr>
        <p:spPr>
          <a:xfrm>
            <a:off x="1316403" y="116593"/>
            <a:ext cx="685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</a:rPr>
              <a:t>docanalysis</a:t>
            </a:r>
            <a:r>
              <a:rPr lang="en-US" sz="2400" dirty="0">
                <a:solidFill>
                  <a:srgbClr val="C00000"/>
                </a:solidFill>
              </a:rPr>
              <a:t> – count words and phrases automatically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BBADE-9EB8-EB4E-B2B1-75C279A92669}"/>
              </a:ext>
            </a:extLst>
          </p:cNvPr>
          <p:cNvSpPr txBox="1"/>
          <p:nvPr/>
        </p:nvSpPr>
        <p:spPr>
          <a:xfrm>
            <a:off x="5854390" y="6110868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Shweata</a:t>
            </a:r>
            <a:r>
              <a:rPr lang="en-US" dirty="0"/>
              <a:t> N Hegde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D8BD1-617E-6E4C-95B8-89DE1BBC411C}"/>
              </a:ext>
            </a:extLst>
          </p:cNvPr>
          <p:cNvSpPr txBox="1"/>
          <p:nvPr/>
        </p:nvSpPr>
        <p:spPr>
          <a:xfrm>
            <a:off x="2199182" y="772112"/>
            <a:ext cx="403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10 random articles on X-ray spectroscopy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6D1FA-E1C1-0D4C-8198-2FFC74E25BCE}"/>
              </a:ext>
            </a:extLst>
          </p:cNvPr>
          <p:cNvSpPr txBox="1"/>
          <p:nvPr/>
        </p:nvSpPr>
        <p:spPr>
          <a:xfrm>
            <a:off x="773269" y="5741535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sz="2400" i="1" dirty="0" err="1"/>
              <a:t>ScispaCy</a:t>
            </a:r>
            <a:endParaRPr lang="en-US" sz="2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60B67-83D1-644F-846B-5A7F7A70F647}"/>
              </a:ext>
            </a:extLst>
          </p:cNvPr>
          <p:cNvSpPr txBox="1"/>
          <p:nvPr/>
        </p:nvSpPr>
        <p:spPr>
          <a:xfrm>
            <a:off x="2001520" y="3076281"/>
            <a:ext cx="353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collect these into dictionaries …</a:t>
            </a:r>
          </a:p>
        </p:txBody>
      </p:sp>
    </p:spTree>
    <p:extLst>
      <p:ext uri="{BB962C8B-B14F-4D97-AF65-F5344CB8AC3E}">
        <p14:creationId xmlns:p14="http://schemas.microsoft.com/office/powerpoint/2010/main" val="33533342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8547" y="2605824"/>
            <a:ext cx="204251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3431938" y="2559658"/>
            <a:ext cx="2042510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3000" dirty="0">
                <a:solidFill>
                  <a:prstClr val="black"/>
                </a:solidFill>
                <a:latin typeface="Calibri" panose="020F0502020204030204"/>
              </a:rPr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6444408" y="2467326"/>
            <a:ext cx="2242137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400" dirty="0">
                <a:solidFill>
                  <a:prstClr val="black"/>
                </a:solidFill>
                <a:latin typeface="Calibri" panose="020F0502020204030204"/>
              </a:rPr>
              <a:t>Search literature using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6754220" y="4286972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100" dirty="0">
                <a:solidFill>
                  <a:prstClr val="black"/>
                </a:solidFill>
                <a:latin typeface="Calibri" panose="020F0502020204030204"/>
              </a:rPr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11057" y="3067489"/>
            <a:ext cx="1220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474448" y="3067490"/>
            <a:ext cx="9699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565477" y="3667655"/>
            <a:ext cx="0" cy="61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214805" y="977381"/>
            <a:ext cx="7886700" cy="5259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r>
              <a:rPr lang="en-IN" sz="3300" dirty="0">
                <a:solidFill>
                  <a:prstClr val="black"/>
                </a:solidFill>
                <a:latin typeface="Calibri Light" panose="020F0302020204030204"/>
              </a:rPr>
              <a:t>Workflow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B90E1-FD1E-4AD7-94BE-667624229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6436" y="1641865"/>
            <a:ext cx="1166730" cy="825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1B72F8-3728-4808-AB63-957819CAB801}"/>
              </a:ext>
            </a:extLst>
          </p:cNvPr>
          <p:cNvSpPr txBox="1"/>
          <p:nvPr/>
        </p:nvSpPr>
        <p:spPr>
          <a:xfrm>
            <a:off x="168546" y="2616530"/>
            <a:ext cx="204251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Create Dictionaries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46D47-BB21-4BBC-8C09-C5B09863A56F}"/>
              </a:ext>
            </a:extLst>
          </p:cNvPr>
          <p:cNvSpPr txBox="1"/>
          <p:nvPr/>
        </p:nvSpPr>
        <p:spPr>
          <a:xfrm>
            <a:off x="168546" y="3644571"/>
            <a:ext cx="25060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dirty="0"/>
              <a:t>SPARQL method</a:t>
            </a:r>
          </a:p>
        </p:txBody>
      </p: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B02961AA-500D-4F3B-BC07-370F1E613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777" y="1499260"/>
            <a:ext cx="1045796" cy="997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1F151-62A0-914D-911C-08983AAFEDFC}"/>
              </a:ext>
            </a:extLst>
          </p:cNvPr>
          <p:cNvSpPr txBox="1"/>
          <p:nvPr/>
        </p:nvSpPr>
        <p:spPr>
          <a:xfrm>
            <a:off x="7050664" y="6091518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Prachi Singh</a:t>
            </a:r>
          </a:p>
        </p:txBody>
      </p:sp>
    </p:spTree>
    <p:extLst>
      <p:ext uri="{BB962C8B-B14F-4D97-AF65-F5344CB8AC3E}">
        <p14:creationId xmlns:p14="http://schemas.microsoft.com/office/powerpoint/2010/main" val="289684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93D586-2032-414B-A997-4B50EE44A66F}"/>
              </a:ext>
            </a:extLst>
          </p:cNvPr>
          <p:cNvCxnSpPr/>
          <p:nvPr/>
        </p:nvCxnSpPr>
        <p:spPr>
          <a:xfrm>
            <a:off x="166254" y="1690634"/>
            <a:ext cx="8484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FDCD846-CE49-4D52-9247-AF771DC83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89807" y="2540876"/>
            <a:ext cx="2178740" cy="1541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2639A-D4E8-4EA5-9B8D-5EBB9E56CA4F}"/>
              </a:ext>
            </a:extLst>
          </p:cNvPr>
          <p:cNvSpPr txBox="1"/>
          <p:nvPr/>
        </p:nvSpPr>
        <p:spPr>
          <a:xfrm>
            <a:off x="6328066" y="7703102"/>
            <a:ext cx="3308119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sz="675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4" tooltip="https://en.wikipedia.org/wiki/Wikidata"/>
              </a:rPr>
              <a:t>This Photo</a:t>
            </a:r>
            <a:r>
              <a:rPr lang="en-IN" sz="675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by Unknown Author is licensed under </a:t>
            </a:r>
            <a:r>
              <a:rPr lang="en-IN" sz="675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5" tooltip="https://creativecommons.org/licenses/by-sa/3.0/"/>
              </a:rPr>
              <a:t>CC BY-SA</a:t>
            </a:r>
            <a:endParaRPr lang="en-IN" sz="675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840B1A1D-A317-4444-B167-CF6ED5A66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6577" y="2739900"/>
            <a:ext cx="1045796" cy="99702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129E02B-B8E3-4376-9ECC-4C730CB7B764}"/>
              </a:ext>
            </a:extLst>
          </p:cNvPr>
          <p:cNvSpPr/>
          <p:nvPr/>
        </p:nvSpPr>
        <p:spPr>
          <a:xfrm>
            <a:off x="2955623" y="3025281"/>
            <a:ext cx="816279" cy="22158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buClr>
                <a:srgbClr val="000000"/>
              </a:buClr>
            </a:pPr>
            <a:endParaRPr lang="en-IN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1ACE84-E156-48B1-AE18-C9C981F07F3C}"/>
              </a:ext>
            </a:extLst>
          </p:cNvPr>
          <p:cNvSpPr/>
          <p:nvPr/>
        </p:nvSpPr>
        <p:spPr>
          <a:xfrm>
            <a:off x="3832017" y="3010329"/>
            <a:ext cx="1476515" cy="29520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buClr>
                <a:srgbClr val="000000"/>
              </a:buClr>
            </a:pPr>
            <a:r>
              <a:rPr lang="en-US" sz="2100" kern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ami</a:t>
            </a:r>
            <a:r>
              <a:rPr lang="en-US" sz="21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2100" kern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dict</a:t>
            </a:r>
            <a:endParaRPr lang="en-IN" sz="210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92C746-7F55-4ABE-BD9B-94FF48A67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3108" y="3032193"/>
            <a:ext cx="832176" cy="251482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9B08F29-4235-4909-B289-9C54D3EA9B55}"/>
              </a:ext>
            </a:extLst>
          </p:cNvPr>
          <p:cNvSpPr/>
          <p:nvPr/>
        </p:nvSpPr>
        <p:spPr>
          <a:xfrm>
            <a:off x="6542710" y="2879185"/>
            <a:ext cx="1876382" cy="359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buClr>
                <a:srgbClr val="000000"/>
              </a:buClr>
            </a:pPr>
            <a:r>
              <a:rPr lang="en-US" sz="21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Dictionary</a:t>
            </a:r>
          </a:p>
        </p:txBody>
      </p:sp>
      <p:pic>
        <p:nvPicPr>
          <p:cNvPr id="3" name="Graphic 2" descr="Kangaroo">
            <a:extLst>
              <a:ext uri="{FF2B5EF4-FFF2-40B4-BE49-F238E27FC236}">
                <a16:creationId xmlns:a16="http://schemas.microsoft.com/office/drawing/2014/main" id="{769CFFA9-EA3F-480D-AA65-D8F385D39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408260" y="2459687"/>
            <a:ext cx="528781" cy="528781"/>
          </a:xfrm>
          <a:prstGeom prst="rect">
            <a:avLst/>
          </a:prstGeom>
        </p:spPr>
      </p:pic>
      <p:sp>
        <p:nvSpPr>
          <p:cNvPr id="22" name="Google Shape;71;p15">
            <a:extLst>
              <a:ext uri="{FF2B5EF4-FFF2-40B4-BE49-F238E27FC236}">
                <a16:creationId xmlns:a16="http://schemas.microsoft.com/office/drawing/2014/main" id="{32F032BB-D233-4A89-81EF-C7E9899D9571}"/>
              </a:ext>
            </a:extLst>
          </p:cNvPr>
          <p:cNvSpPr txBox="1">
            <a:spLocks/>
          </p:cNvSpPr>
          <p:nvPr/>
        </p:nvSpPr>
        <p:spPr>
          <a:xfrm>
            <a:off x="129664" y="110907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78"/>
            <a:r>
              <a:rPr lang="en-GB" sz="2400" kern="0" dirty="0"/>
              <a:t>Dictionary creation using Wikidata</a:t>
            </a:r>
          </a:p>
        </p:txBody>
      </p:sp>
      <p:pic>
        <p:nvPicPr>
          <p:cNvPr id="23" name="Google Shape;73;p15">
            <a:extLst>
              <a:ext uri="{FF2B5EF4-FFF2-40B4-BE49-F238E27FC236}">
                <a16:creationId xmlns:a16="http://schemas.microsoft.com/office/drawing/2014/main" id="{BB15ECF5-3567-49C3-A18B-BF5C98E5193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74;p15">
            <a:extLst>
              <a:ext uri="{FF2B5EF4-FFF2-40B4-BE49-F238E27FC236}">
                <a16:creationId xmlns:a16="http://schemas.microsoft.com/office/drawing/2014/main" id="{00A7917D-4E9C-48B9-A547-A8A8F59EF32E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5733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GB" dirty="0"/>
              <a:t>SPARQL Query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1" y="2009725"/>
            <a:ext cx="6457399" cy="341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/>
          <a:p>
            <a:pPr marL="114297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#diterpenes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SELECT ?item ?</a:t>
            </a:r>
            <a:r>
              <a:rPr lang="en-IN" dirty="0" err="1">
                <a:latin typeface="Consolas" panose="020B0609020204030204" pitchFamily="49" charset="0"/>
              </a:rPr>
              <a:t>itemLabel</a:t>
            </a:r>
            <a:r>
              <a:rPr lang="en-IN" dirty="0">
                <a:latin typeface="Consolas" panose="020B0609020204030204" pitchFamily="49" charset="0"/>
              </a:rPr>
              <a:t> 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WHERE 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114297" algn="l">
              <a:spcBef>
                <a:spcPts val="1200"/>
              </a:spcBef>
            </a:pPr>
            <a:r>
              <a:rPr lang="en-IN" sz="2850" dirty="0">
                <a:latin typeface="Consolas" panose="020B0609020204030204" pitchFamily="49" charset="0"/>
              </a:rPr>
              <a:t>  ?item wdt:P31 wd:Q59447. # instance of diterpene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  SERVICE </a:t>
            </a:r>
            <a:r>
              <a:rPr lang="en-IN" dirty="0" err="1">
                <a:latin typeface="Consolas" panose="020B0609020204030204" pitchFamily="49" charset="0"/>
              </a:rPr>
              <a:t>wikibase:label</a:t>
            </a:r>
            <a:r>
              <a:rPr lang="en-IN" dirty="0">
                <a:latin typeface="Consolas" panose="020B0609020204030204" pitchFamily="49" charset="0"/>
              </a:rPr>
              <a:t> { </a:t>
            </a:r>
            <a:r>
              <a:rPr lang="en-IN" dirty="0" err="1">
                <a:latin typeface="Consolas" panose="020B0609020204030204" pitchFamily="49" charset="0"/>
              </a:rPr>
              <a:t>bd:serviceParam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wikibase:language</a:t>
            </a:r>
            <a:r>
              <a:rPr lang="en-IN" dirty="0">
                <a:latin typeface="Consolas" panose="020B0609020204030204" pitchFamily="49" charset="0"/>
              </a:rPr>
              <a:t> "[AUTO_LANGUAGE],</a:t>
            </a:r>
            <a:r>
              <a:rPr lang="en-IN" dirty="0" err="1">
                <a:latin typeface="Consolas" panose="020B0609020204030204" pitchFamily="49" charset="0"/>
              </a:rPr>
              <a:t>en</a:t>
            </a:r>
            <a:r>
              <a:rPr lang="en-IN" dirty="0">
                <a:latin typeface="Consolas" panose="020B0609020204030204" pitchFamily="49" charset="0"/>
              </a:rPr>
              <a:t>". } # Helps get the label in your language, if not, then </a:t>
            </a:r>
            <a:r>
              <a:rPr lang="en-IN" dirty="0" err="1">
                <a:latin typeface="Consolas" panose="020B0609020204030204" pitchFamily="49" charset="0"/>
              </a:rPr>
              <a:t>en</a:t>
            </a:r>
            <a:r>
              <a:rPr lang="en-IN" dirty="0">
                <a:latin typeface="Consolas" panose="020B0609020204030204" pitchFamily="49" charset="0"/>
              </a:rPr>
              <a:t> language</a:t>
            </a:r>
          </a:p>
          <a:p>
            <a:pPr marL="114297" algn="l">
              <a:spcBef>
                <a:spcPts val="1200"/>
              </a:spcBef>
            </a:pPr>
            <a:r>
              <a:rPr lang="en-IN" dirty="0">
                <a:latin typeface="Consolas" panose="020B0609020204030204" pitchFamily="49" charset="0"/>
              </a:rPr>
              <a:t>}</a:t>
            </a:r>
            <a:endParaRPr dirty="0">
              <a:latin typeface="Consolas" panose="020B0609020204030204" pitchFamily="49" charset="0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D7087-EA4A-4B5E-9BB4-E17AB1C29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993" y="624456"/>
            <a:ext cx="32896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kern="0" dirty="0">
                <a:solidFill>
                  <a:srgbClr val="000000"/>
                </a:solidFill>
                <a:latin typeface="Arial Unicode MS"/>
                <a:cs typeface="Arial"/>
                <a:sym typeface="Arial"/>
                <a:hlinkClick r:id="rId4"/>
              </a:rPr>
              <a:t>https://w.wiki/4HEb</a:t>
            </a:r>
            <a:r>
              <a:rPr lang="en-US" alt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4"/>
              </a:rPr>
              <a:t> </a:t>
            </a:r>
            <a:endParaRPr lang="en-US" altLang="en-US" sz="54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360A7C-40C6-694A-9D24-A6DD8C8637CE}"/>
              </a:ext>
            </a:extLst>
          </p:cNvPr>
          <p:cNvSpPr/>
          <p:nvPr/>
        </p:nvSpPr>
        <p:spPr>
          <a:xfrm>
            <a:off x="2219094" y="3479180"/>
            <a:ext cx="1159726" cy="367991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29179-3D6A-2244-BABD-E72AE3EC4086}"/>
              </a:ext>
            </a:extLst>
          </p:cNvPr>
          <p:cNvSpPr/>
          <p:nvPr/>
        </p:nvSpPr>
        <p:spPr>
          <a:xfrm>
            <a:off x="5018049" y="3479179"/>
            <a:ext cx="1111405" cy="3679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3FE182-4960-F743-B8E2-9163BF1DBBB0}"/>
              </a:ext>
            </a:extLst>
          </p:cNvPr>
          <p:cNvSpPr/>
          <p:nvPr/>
        </p:nvSpPr>
        <p:spPr>
          <a:xfrm>
            <a:off x="3642732" y="3479179"/>
            <a:ext cx="1375317" cy="367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734A1D-CFAA-7C40-8308-A256FA30FE40}"/>
              </a:ext>
            </a:extLst>
          </p:cNvPr>
          <p:cNvSpPr/>
          <p:nvPr/>
        </p:nvSpPr>
        <p:spPr>
          <a:xfrm>
            <a:off x="1349298" y="3479180"/>
            <a:ext cx="869796" cy="367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38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F8D0-C5F8-4C22-9F99-8C004258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SPARQL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6A941-3F18-479D-ADB6-FFA2A796A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90295-2D62-4ADD-8F62-E02046DF1C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24060" b="55102"/>
          <a:stretch/>
        </p:blipFill>
        <p:spPr>
          <a:xfrm>
            <a:off x="311700" y="1952082"/>
            <a:ext cx="9297499" cy="2413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9644A-49A1-FF45-B5D8-3FCCBB1CD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058" y="2660714"/>
            <a:ext cx="1571625" cy="1152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7FA52-B195-2E44-81AE-F193553EEACA}"/>
              </a:ext>
            </a:extLst>
          </p:cNvPr>
          <p:cNvSpPr txBox="1"/>
          <p:nvPr/>
        </p:nvSpPr>
        <p:spPr>
          <a:xfrm>
            <a:off x="1828800" y="752048"/>
            <a:ext cx="473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Results of SPARQL query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AABEAD-E8C7-3E4E-BD9B-76A2A272BB85}"/>
              </a:ext>
            </a:extLst>
          </p:cNvPr>
          <p:cNvSpPr/>
          <p:nvPr/>
        </p:nvSpPr>
        <p:spPr>
          <a:xfrm>
            <a:off x="250033" y="2687129"/>
            <a:ext cx="575158" cy="367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144CD-9E8F-934D-8ECC-BCAF77B0ECF0}"/>
              </a:ext>
            </a:extLst>
          </p:cNvPr>
          <p:cNvSpPr/>
          <p:nvPr/>
        </p:nvSpPr>
        <p:spPr>
          <a:xfrm>
            <a:off x="5683405" y="2687129"/>
            <a:ext cx="1375317" cy="367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51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F38D-2DD2-446D-8780-325A26CE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Final Dictionary!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131A7-59B9-436D-A005-63EB17F55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" b="70243"/>
          <a:stretch/>
        </p:blipFill>
        <p:spPr>
          <a:xfrm>
            <a:off x="170607" y="2214217"/>
            <a:ext cx="10803246" cy="1821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CE579-7ED3-43C2-984F-95068BCDDBBF}"/>
              </a:ext>
            </a:extLst>
          </p:cNvPr>
          <p:cNvSpPr txBox="1"/>
          <p:nvPr/>
        </p:nvSpPr>
        <p:spPr>
          <a:xfrm>
            <a:off x="2228850" y="5247949"/>
            <a:ext cx="468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Ready to go off and annotate the scientific literature!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26AA03-8A09-40C1-A3DF-B65E6F27EF80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59643" y="1874975"/>
            <a:ext cx="3012358" cy="124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1B6710-14A3-4D48-8BB1-3D950C4C5CB7}"/>
              </a:ext>
            </a:extLst>
          </p:cNvPr>
          <p:cNvSpPr txBox="1"/>
          <p:nvPr/>
        </p:nvSpPr>
        <p:spPr>
          <a:xfrm>
            <a:off x="4673601" y="1524908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Wikidata 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50533-0F0A-4B4A-99F7-7BCA02A52A69}"/>
              </a:ext>
            </a:extLst>
          </p:cNvPr>
          <p:cNvSpPr txBox="1"/>
          <p:nvPr/>
        </p:nvSpPr>
        <p:spPr>
          <a:xfrm>
            <a:off x="6059714" y="1983303"/>
            <a:ext cx="169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000000"/>
              </a:buClr>
            </a:pPr>
            <a:r>
              <a:rPr lang="en-IN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Term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16570-A0A3-4520-86AD-A2B40BA7102C}"/>
              </a:ext>
            </a:extLst>
          </p:cNvPr>
          <p:cNvCxnSpPr>
            <a:cxnSpLocks/>
          </p:cNvCxnSpPr>
          <p:nvPr/>
        </p:nvCxnSpPr>
        <p:spPr>
          <a:xfrm>
            <a:off x="6470287" y="2352635"/>
            <a:ext cx="156144" cy="1078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96;p18">
            <a:extLst>
              <a:ext uri="{FF2B5EF4-FFF2-40B4-BE49-F238E27FC236}">
                <a16:creationId xmlns:a16="http://schemas.microsoft.com/office/drawing/2014/main" id="{F56E8979-3A71-4C84-81B9-14438F01AD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7;p18">
            <a:extLst>
              <a:ext uri="{FF2B5EF4-FFF2-40B4-BE49-F238E27FC236}">
                <a16:creationId xmlns:a16="http://schemas.microsoft.com/office/drawing/2014/main" id="{2AEA07C3-513D-4735-BC38-D4AEAD73BF85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</a:pPr>
            <a:r>
              <a:rPr lang="en-GB" sz="1000" kern="0" dirty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 dirty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8287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7C9B-D88D-4842-9333-A098667D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05" y="977381"/>
            <a:ext cx="7886700" cy="994172"/>
          </a:xfrm>
        </p:spPr>
        <p:txBody>
          <a:bodyPr>
            <a:normAutofit/>
          </a:bodyPr>
          <a:lstStyle/>
          <a:p>
            <a:r>
              <a:rPr lang="en-IN" dirty="0"/>
              <a:t>Dictionary Entry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CD685-5099-4D8B-A66B-0091A53DE1AA}"/>
              </a:ext>
            </a:extLst>
          </p:cNvPr>
          <p:cNvSpPr/>
          <p:nvPr/>
        </p:nvSpPr>
        <p:spPr>
          <a:xfrm>
            <a:off x="8683113" y="857250"/>
            <a:ext cx="453514" cy="513797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19EB3-AB41-4EA1-B585-B4F9FA2DDE2D}"/>
              </a:ext>
            </a:extLst>
          </p:cNvPr>
          <p:cNvSpPr/>
          <p:nvPr/>
        </p:nvSpPr>
        <p:spPr>
          <a:xfrm>
            <a:off x="6124265" y="5241386"/>
            <a:ext cx="1229711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Multilingual entries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4BE01-D6D5-4E37-8F22-65DA2F31C522}"/>
              </a:ext>
            </a:extLst>
          </p:cNvPr>
          <p:cNvCxnSpPr>
            <a:cxnSpLocks/>
          </p:cNvCxnSpPr>
          <p:nvPr/>
        </p:nvCxnSpPr>
        <p:spPr>
          <a:xfrm flipH="1" flipV="1">
            <a:off x="1993900" y="2158119"/>
            <a:ext cx="3860255" cy="315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F28257-2EA1-47AB-A062-06903F9C2489}"/>
              </a:ext>
            </a:extLst>
          </p:cNvPr>
          <p:cNvSpPr/>
          <p:nvPr/>
        </p:nvSpPr>
        <p:spPr>
          <a:xfrm>
            <a:off x="6357447" y="2586071"/>
            <a:ext cx="1451958" cy="37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term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CD663-B70B-4DA0-8B64-8BA093C383AB}"/>
              </a:ext>
            </a:extLst>
          </p:cNvPr>
          <p:cNvSpPr txBox="1"/>
          <p:nvPr/>
        </p:nvSpPr>
        <p:spPr>
          <a:xfrm>
            <a:off x="214805" y="5430358"/>
            <a:ext cx="241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Credits: Vasant Kumar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1A764-96D4-44BA-9592-C74276ABC1CB}"/>
              </a:ext>
            </a:extLst>
          </p:cNvPr>
          <p:cNvSpPr txBox="1"/>
          <p:nvPr/>
        </p:nvSpPr>
        <p:spPr>
          <a:xfrm>
            <a:off x="162802" y="1729616"/>
            <a:ext cx="5815505" cy="36240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350" dirty="0">
                <a:latin typeface="Consolas" panose="020B0609020204030204" pitchFamily="49" charset="0"/>
              </a:rPr>
              <a:t> &lt;entry </a:t>
            </a:r>
            <a:r>
              <a:rPr lang="en-IN" sz="1350" b="1" dirty="0">
                <a:solidFill>
                  <a:srgbClr val="FF0000"/>
                </a:solidFill>
                <a:latin typeface="Consolas" panose="020B0609020204030204" pitchFamily="49" charset="0"/>
              </a:rPr>
              <a:t>term="cone“</a:t>
            </a:r>
            <a:r>
              <a:rPr lang="en-IN" sz="1350" dirty="0">
                <a:solidFill>
                  <a:srgbClr val="24292F"/>
                </a:solidFill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wikidataURL</a:t>
            </a:r>
            <a:r>
              <a:rPr lang="en-IN" sz="1350" dirty="0">
                <a:latin typeface="Consolas" panose="020B0609020204030204" pitchFamily="49" charset="0"/>
              </a:rPr>
              <a:t>="http://www.wikidata.org/entity/Q22710" </a:t>
            </a:r>
            <a:r>
              <a:rPr lang="en-IN" sz="1350" dirty="0" err="1">
                <a:latin typeface="Consolas" panose="020B0609020204030204" pitchFamily="49" charset="0"/>
              </a:rPr>
              <a:t>wikidataID</a:t>
            </a:r>
            <a:r>
              <a:rPr lang="en-IN" sz="1350" dirty="0">
                <a:latin typeface="Consolas" panose="020B0609020204030204" pitchFamily="49" charset="0"/>
              </a:rPr>
              <a:t>="Q22710"  </a:t>
            </a:r>
            <a:r>
              <a:rPr lang="en-IN" sz="1350" dirty="0" err="1">
                <a:latin typeface="Consolas" panose="020B0609020204030204" pitchFamily="49" charset="0"/>
              </a:rPr>
              <a:t>wikipediaPage</a:t>
            </a:r>
            <a:r>
              <a:rPr lang="en-IN" sz="1350" dirty="0">
                <a:latin typeface="Consolas" panose="020B0609020204030204" pitchFamily="49" charset="0"/>
              </a:rPr>
              <a:t>="https://en.wikipedia.org/wiki/</a:t>
            </a:r>
            <a:r>
              <a:rPr lang="en-IN" sz="1350" dirty="0" err="1">
                <a:latin typeface="Consolas" panose="020B0609020204030204" pitchFamily="49" charset="0"/>
              </a:rPr>
              <a:t>Conifer_cone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&lt;synonym&gt;Cone, Conifer cones, Strobilus, pine cone, pine-cone, pinecone, pine cones&lt;/synonym&gt;</a:t>
            </a:r>
          </a:p>
          <a:p>
            <a:endParaRPr lang="en-IN" sz="1350" dirty="0">
              <a:latin typeface="Consolas" panose="020B0609020204030204" pitchFamily="49" charset="0"/>
            </a:endParaRP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zh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ja-JP" altLang="en-US" sz="1350" dirty="0">
                <a:latin typeface="Consolas" panose="020B0609020204030204" pitchFamily="49" charset="0"/>
              </a:rPr>
              <a:t>松球</a:t>
            </a:r>
            <a:r>
              <a:rPr lang="en-US" altLang="ja-JP" sz="1350" dirty="0">
                <a:latin typeface="Consolas" panose="020B0609020204030204" pitchFamily="49" charset="0"/>
              </a:rPr>
              <a:t>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="de"&gt;</a:t>
            </a:r>
            <a:r>
              <a:rPr lang="en-IN" sz="1350" dirty="0" err="1">
                <a:latin typeface="Consolas" panose="020B0609020204030204" pitchFamily="49" charset="0"/>
              </a:rPr>
              <a:t>Koniferenzapfen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="hi"&gt;</a:t>
            </a:r>
            <a:r>
              <a:rPr lang="hi-IN" sz="1350" dirty="0">
                <a:latin typeface="Consolas" panose="020B0609020204030204" pitchFamily="49" charset="0"/>
              </a:rPr>
              <a:t>कोणधारी कोण&lt;/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cono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cône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organe</a:t>
            </a:r>
            <a:r>
              <a:rPr lang="en-IN" sz="1350" dirty="0"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reproducteur</a:t>
            </a:r>
            <a:r>
              <a:rPr lang="en-IN" sz="1350" dirty="0">
                <a:latin typeface="Consolas" panose="020B0609020204030204" pitchFamily="49" charset="0"/>
              </a:rPr>
              <a:t> des </a:t>
            </a:r>
            <a:r>
              <a:rPr lang="en-IN" sz="1350" dirty="0" err="1">
                <a:latin typeface="Consolas" panose="020B0609020204030204" pitchFamily="49" charset="0"/>
              </a:rPr>
              <a:t>conifères</a:t>
            </a:r>
            <a:r>
              <a:rPr lang="en-IN" sz="1350" dirty="0">
                <a:latin typeface="Consolas" panose="020B0609020204030204" pitchFamily="49" charset="0"/>
              </a:rPr>
              <a:t>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estructura</a:t>
            </a:r>
            <a:r>
              <a:rPr lang="en-IN" sz="1350" dirty="0">
                <a:latin typeface="Consolas" panose="020B0609020204030204" pitchFamily="49" charset="0"/>
              </a:rPr>
              <a:t> vegetal&lt;/description&gt;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&lt;/entry&gt;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ED143-7325-48E8-9A9B-463F0852EE6B}"/>
              </a:ext>
            </a:extLst>
          </p:cNvPr>
          <p:cNvCxnSpPr>
            <a:cxnSpLocks/>
          </p:cNvCxnSpPr>
          <p:nvPr/>
        </p:nvCxnSpPr>
        <p:spPr>
          <a:xfrm flipH="1" flipV="1">
            <a:off x="2839007" y="3736535"/>
            <a:ext cx="3191305" cy="176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73939-C24C-45C9-9B23-B92AAD4CE5E6}"/>
              </a:ext>
            </a:extLst>
          </p:cNvPr>
          <p:cNvCxnSpPr>
            <a:cxnSpLocks/>
          </p:cNvCxnSpPr>
          <p:nvPr/>
        </p:nvCxnSpPr>
        <p:spPr>
          <a:xfrm flipH="1" flipV="1">
            <a:off x="2109568" y="1841584"/>
            <a:ext cx="4123727" cy="88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98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A4F51-C1B5-D247-924B-9A77F3FA0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0" y="115747"/>
            <a:ext cx="7911229" cy="283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94C6F-592B-1645-BA5A-AACB226B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61" y="3476344"/>
            <a:ext cx="8348174" cy="3260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BF6CA5-9680-B142-BBC2-65585BC4505B}"/>
              </a:ext>
            </a:extLst>
          </p:cNvPr>
          <p:cNvSpPr txBox="1"/>
          <p:nvPr/>
        </p:nvSpPr>
        <p:spPr>
          <a:xfrm>
            <a:off x="588381" y="2951544"/>
            <a:ext cx="8235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Examples of </a:t>
            </a:r>
            <a:r>
              <a:rPr lang="en-US" sz="2800" b="1" dirty="0" err="1">
                <a:solidFill>
                  <a:srgbClr val="C00000"/>
                </a:solidFill>
              </a:rPr>
              <a:t>WikidataProperties</a:t>
            </a:r>
            <a:r>
              <a:rPr lang="en-US" sz="2800" b="1" dirty="0">
                <a:solidFill>
                  <a:srgbClr val="C00000"/>
                </a:solidFill>
              </a:rPr>
              <a:t> for Materials Science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41A762-6DB9-E245-B60E-EC92706D5C22}"/>
              </a:ext>
            </a:extLst>
          </p:cNvPr>
          <p:cNvSpPr/>
          <p:nvPr/>
        </p:nvSpPr>
        <p:spPr>
          <a:xfrm>
            <a:off x="353123" y="5307979"/>
            <a:ext cx="1074233" cy="367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05B045-E342-B240-9BCA-5920D3DF7D67}"/>
              </a:ext>
            </a:extLst>
          </p:cNvPr>
          <p:cNvSpPr/>
          <p:nvPr/>
        </p:nvSpPr>
        <p:spPr>
          <a:xfrm>
            <a:off x="205270" y="698807"/>
            <a:ext cx="1411657" cy="628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018660-5774-174A-9E6B-03EA4D4D3D27}"/>
              </a:ext>
            </a:extLst>
          </p:cNvPr>
          <p:cNvGrpSpPr/>
          <p:nvPr/>
        </p:nvGrpSpPr>
        <p:grpSpPr>
          <a:xfrm>
            <a:off x="64436" y="1736983"/>
            <a:ext cx="4251858" cy="1845955"/>
            <a:chOff x="324216" y="248587"/>
            <a:chExt cx="5669143" cy="24612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C05B82-8998-5A4C-AF70-9673366C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509" y="263236"/>
              <a:ext cx="5652850" cy="24466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8ADF8-ED05-4442-B777-3451438AA53A}"/>
                </a:ext>
              </a:extLst>
            </p:cNvPr>
            <p:cNvSpPr txBox="1"/>
            <p:nvPr/>
          </p:nvSpPr>
          <p:spPr>
            <a:xfrm>
              <a:off x="324216" y="248587"/>
              <a:ext cx="3170185" cy="861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TIGR2ESS 2019 Delhi</a:t>
              </a:r>
              <a:br>
                <a:rPr lang="en-US" dirty="0"/>
              </a:br>
              <a:r>
                <a:rPr lang="en-US" dirty="0"/>
                <a:t>Food Security FEB 2019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32A142-9A3E-4F4E-BC88-D432451C9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4987" y="967850"/>
              <a:ext cx="1995249" cy="150030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A691B8-1D02-AE4A-BFA9-E532C166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4" y="3365270"/>
            <a:ext cx="558124" cy="5606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A6F1DF-C327-5648-BA63-D7EB7258FC43}"/>
              </a:ext>
            </a:extLst>
          </p:cNvPr>
          <p:cNvCxnSpPr>
            <a:cxnSpLocks/>
          </p:cNvCxnSpPr>
          <p:nvPr/>
        </p:nvCxnSpPr>
        <p:spPr>
          <a:xfrm flipH="1">
            <a:off x="4318044" y="1535780"/>
            <a:ext cx="2348233" cy="12193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E761B40-6CBA-C04C-9982-CA33E2811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889" y="2897753"/>
            <a:ext cx="1847606" cy="1212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C17D85-DBFD-2443-9C1B-4C0B8B1B3D29}"/>
              </a:ext>
            </a:extLst>
          </p:cNvPr>
          <p:cNvSpPr txBox="1"/>
          <p:nvPr/>
        </p:nvSpPr>
        <p:spPr>
          <a:xfrm>
            <a:off x="6188794" y="4078286"/>
            <a:ext cx="2483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Priya</a:t>
            </a:r>
            <a:r>
              <a:rPr lang="en-US" sz="1500" dirty="0"/>
              <a:t> and </a:t>
            </a:r>
            <a:r>
              <a:rPr lang="en-US" sz="1500" dirty="0" err="1"/>
              <a:t>Kareena</a:t>
            </a:r>
            <a:r>
              <a:rPr lang="en-US" sz="1500" dirty="0"/>
              <a:t> interns</a:t>
            </a:r>
          </a:p>
          <a:p>
            <a:r>
              <a:rPr lang="en-US" sz="1500" dirty="0"/>
              <a:t> JUNE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44C6A-F48F-CC44-A95F-4389EA4D7820}"/>
              </a:ext>
            </a:extLst>
          </p:cNvPr>
          <p:cNvSpPr txBox="1"/>
          <p:nvPr/>
        </p:nvSpPr>
        <p:spPr>
          <a:xfrm>
            <a:off x="6781800" y="6989233"/>
            <a:ext cx="995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2020-06-01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0D91A-606B-0449-8B90-14D3E1267777}"/>
              </a:ext>
            </a:extLst>
          </p:cNvPr>
          <p:cNvSpPr txBox="1"/>
          <p:nvPr/>
        </p:nvSpPr>
        <p:spPr>
          <a:xfrm>
            <a:off x="171912" y="3109746"/>
            <a:ext cx="4156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NIPGR: Developed Virtually over 6 weeks!</a:t>
            </a:r>
          </a:p>
        </p:txBody>
      </p:sp>
      <p:pic>
        <p:nvPicPr>
          <p:cNvPr id="15" name="Picture 14" descr="Screen Shot 2016-05-11 at 08.19.58.png">
            <a:extLst>
              <a:ext uri="{FF2B5EF4-FFF2-40B4-BE49-F238E27FC236}">
                <a16:creationId xmlns:a16="http://schemas.microsoft.com/office/drawing/2014/main" id="{66041D91-1FB1-8044-80CF-B097438DF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6" y="548961"/>
            <a:ext cx="324237" cy="3116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75C2A8-87BA-884B-B949-75BFB934BABA}"/>
              </a:ext>
            </a:extLst>
          </p:cNvPr>
          <p:cNvCxnSpPr>
            <a:cxnSpLocks/>
          </p:cNvCxnSpPr>
          <p:nvPr/>
        </p:nvCxnSpPr>
        <p:spPr>
          <a:xfrm>
            <a:off x="4370089" y="2823606"/>
            <a:ext cx="2150455" cy="69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51CBF-92D1-AC4B-AE4D-5F3F59E3B60B}"/>
              </a:ext>
            </a:extLst>
          </p:cNvPr>
          <p:cNvCxnSpPr>
            <a:cxnSpLocks/>
          </p:cNvCxnSpPr>
          <p:nvPr/>
        </p:nvCxnSpPr>
        <p:spPr>
          <a:xfrm>
            <a:off x="2199872" y="409074"/>
            <a:ext cx="2222168" cy="5688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3DBFB6-FA63-EE44-9312-78E00E881E75}"/>
              </a:ext>
            </a:extLst>
          </p:cNvPr>
          <p:cNvSpPr txBox="1"/>
          <p:nvPr/>
        </p:nvSpPr>
        <p:spPr>
          <a:xfrm>
            <a:off x="4341188" y="4728106"/>
            <a:ext cx="15409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INYAS – KARYA-DBT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BC330-FFF7-9147-9A2C-54BF7843E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771" y="148392"/>
            <a:ext cx="1743665" cy="12687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3A099AD-9377-564F-9038-CFB933CE8443}"/>
              </a:ext>
            </a:extLst>
          </p:cNvPr>
          <p:cNvGrpSpPr/>
          <p:nvPr/>
        </p:nvGrpSpPr>
        <p:grpSpPr>
          <a:xfrm>
            <a:off x="4354367" y="197697"/>
            <a:ext cx="3800289" cy="2097611"/>
            <a:chOff x="5177556" y="489885"/>
            <a:chExt cx="3800289" cy="20976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C979F9-452F-F545-B5BC-2D54D3DC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5229" y="489885"/>
              <a:ext cx="3533508" cy="20039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16A689-B870-2C4B-B2AD-CA7F527E6779}"/>
                </a:ext>
              </a:extLst>
            </p:cNvPr>
            <p:cNvSpPr txBox="1"/>
            <p:nvPr/>
          </p:nvSpPr>
          <p:spPr>
            <a:xfrm>
              <a:off x="7773234" y="2213837"/>
              <a:ext cx="1204611" cy="37365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91435" tIns="45718" rIns="91435" bIns="45718" rtlCol="0">
              <a:spAutoFit/>
            </a:bodyPr>
            <a:lstStyle/>
            <a:p>
              <a:r>
                <a:rPr lang="en-US" dirty="0"/>
                <a:t>Delhi 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67130-3538-9E4F-9BC6-52D07F738365}"/>
                </a:ext>
              </a:extLst>
            </p:cNvPr>
            <p:cNvSpPr txBox="1"/>
            <p:nvPr/>
          </p:nvSpPr>
          <p:spPr>
            <a:xfrm>
              <a:off x="5177556" y="2029171"/>
              <a:ext cx="23903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Gita </a:t>
              </a:r>
              <a:r>
                <a:rPr lang="en-US" dirty="0" err="1"/>
                <a:t>Yadav</a:t>
              </a:r>
              <a:r>
                <a:rPr lang="en-US" dirty="0"/>
                <a:t> + colleagues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038E6A-C59D-9B42-ABA2-AFC594F4F961}"/>
              </a:ext>
            </a:extLst>
          </p:cNvPr>
          <p:cNvSpPr txBox="1"/>
          <p:nvPr/>
        </p:nvSpPr>
        <p:spPr>
          <a:xfrm>
            <a:off x="5889947" y="5651090"/>
            <a:ext cx="231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CEVOpen</a:t>
            </a:r>
            <a:r>
              <a:rPr lang="en-US" sz="2400" dirty="0"/>
              <a:t> 2021/2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44C5FB-5AD5-9B4B-9193-90826D85DECF}"/>
              </a:ext>
            </a:extLst>
          </p:cNvPr>
          <p:cNvCxnSpPr>
            <a:cxnSpLocks/>
          </p:cNvCxnSpPr>
          <p:nvPr/>
        </p:nvCxnSpPr>
        <p:spPr>
          <a:xfrm flipH="1">
            <a:off x="3691458" y="3740885"/>
            <a:ext cx="2664431" cy="12873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4F9C37-851B-3D48-B193-AF3F000508DF}"/>
              </a:ext>
            </a:extLst>
          </p:cNvPr>
          <p:cNvGrpSpPr/>
          <p:nvPr/>
        </p:nvGrpSpPr>
        <p:grpSpPr>
          <a:xfrm>
            <a:off x="422393" y="4023341"/>
            <a:ext cx="3258530" cy="2570678"/>
            <a:chOff x="873499" y="-237385"/>
            <a:chExt cx="9478464" cy="68160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0CC019-EB20-CE4B-8605-42C9125EFC23}"/>
                </a:ext>
              </a:extLst>
            </p:cNvPr>
            <p:cNvSpPr/>
            <p:nvPr/>
          </p:nvSpPr>
          <p:spPr>
            <a:xfrm>
              <a:off x="873499" y="4783350"/>
              <a:ext cx="9478464" cy="1795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hlinkClick r:id="rId10"/>
                </a:rPr>
                <a:t>https://www.youtube.com/watch?v=XiTngk-POm8&amp;ab_channel=INYASYouTube</a:t>
              </a:r>
              <a:r>
                <a:rPr lang="en-US" sz="1000" dirty="0"/>
                <a:t> </a:t>
              </a:r>
            </a:p>
            <a:p>
              <a:r>
                <a:rPr lang="en-US" dirty="0"/>
                <a:t>Aug 2020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9D23FC-9D06-5E40-B623-E797E2F6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07963" y="-237385"/>
              <a:ext cx="9144000" cy="5207711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8D90E5-4629-FB48-98D9-4A000F17077F}"/>
              </a:ext>
            </a:extLst>
          </p:cNvPr>
          <p:cNvCxnSpPr>
            <a:cxnSpLocks/>
          </p:cNvCxnSpPr>
          <p:nvPr/>
        </p:nvCxnSpPr>
        <p:spPr>
          <a:xfrm>
            <a:off x="3727793" y="5028278"/>
            <a:ext cx="2150455" cy="69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3703B3-ECC4-D442-8701-0BCAAADD0500}"/>
              </a:ext>
            </a:extLst>
          </p:cNvPr>
          <p:cNvSpPr txBox="1"/>
          <p:nvPr/>
        </p:nvSpPr>
        <p:spPr>
          <a:xfrm>
            <a:off x="2327432" y="1280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1711C-CEFC-5B49-9E90-4E8BC71981E3}"/>
              </a:ext>
            </a:extLst>
          </p:cNvPr>
          <p:cNvSpPr txBox="1"/>
          <p:nvPr/>
        </p:nvSpPr>
        <p:spPr>
          <a:xfrm>
            <a:off x="4656512" y="4015204"/>
            <a:ext cx="150073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OpenVirus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542066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AE07-F6B0-834A-8218-407EA2DE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274638"/>
            <a:ext cx="886620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 make a simple dictionary for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5BA0-F65E-144D-AC20-912D4E35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wikipedia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="anode"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Q181232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description="electrode through which conventional current flows into a polarized electrical device"/&gt;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cathode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Q175233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description="electrode from which …"/&gt;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Q77680811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”/&gt;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CE507-7003-D940-84A5-63C315311279}"/>
              </a:ext>
            </a:extLst>
          </p:cNvPr>
          <p:cNvSpPr txBox="1"/>
          <p:nvPr/>
        </p:nvSpPr>
        <p:spPr>
          <a:xfrm>
            <a:off x="2194560" y="203200"/>
            <a:ext cx="206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HACK PROJECT</a:t>
            </a:r>
          </a:p>
        </p:txBody>
      </p:sp>
    </p:spTree>
    <p:extLst>
      <p:ext uri="{BB962C8B-B14F-4D97-AF65-F5344CB8AC3E}">
        <p14:creationId xmlns:p14="http://schemas.microsoft.com/office/powerpoint/2010/main" val="4238832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4661-08D2-CF4D-8FA4-19DEC601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Search, annotation, mining</a:t>
            </a:r>
          </a:p>
        </p:txBody>
      </p:sp>
    </p:spTree>
    <p:extLst>
      <p:ext uri="{BB962C8B-B14F-4D97-AF65-F5344CB8AC3E}">
        <p14:creationId xmlns:p14="http://schemas.microsoft.com/office/powerpoint/2010/main" val="88983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118874" y="370019"/>
            <a:ext cx="3036785" cy="1988101"/>
            <a:chOff x="3273952" y="699288"/>
            <a:chExt cx="2125498" cy="1471154"/>
          </a:xfrm>
        </p:grpSpPr>
        <p:sp>
          <p:nvSpPr>
            <p:cNvPr id="4" name="Rectangle 3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41563" y="3165981"/>
            <a:ext cx="3761150" cy="3055075"/>
            <a:chOff x="3273952" y="699288"/>
            <a:chExt cx="2125498" cy="1471154"/>
          </a:xfrm>
        </p:grpSpPr>
        <p:sp>
          <p:nvSpPr>
            <p:cNvPr id="50" name="Rectangle 49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273952" y="721702"/>
              <a:ext cx="531684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abstract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324752" y="1061367"/>
              <a:ext cx="573825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273952" y="1547370"/>
              <a:ext cx="662711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/>
          <p:cNvCxnSpPr/>
          <p:nvPr/>
        </p:nvCxnSpPr>
        <p:spPr>
          <a:xfrm>
            <a:off x="1806835" y="3322699"/>
            <a:ext cx="1317924" cy="501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94" idx="1"/>
          </p:cNvCxnSpPr>
          <p:nvPr/>
        </p:nvCxnSpPr>
        <p:spPr>
          <a:xfrm>
            <a:off x="1806835" y="3982385"/>
            <a:ext cx="1763176" cy="566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55935" y="3124138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66503" y="34743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Dict</a:t>
            </a:r>
            <a:r>
              <a:rPr lang="en-US" b="1" dirty="0">
                <a:solidFill>
                  <a:srgbClr val="FF0000"/>
                </a:solidFill>
              </a:rPr>
              <a:t> A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904450" y="4879083"/>
            <a:ext cx="1317924" cy="50144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01" idx="1"/>
          </p:cNvCxnSpPr>
          <p:nvPr/>
        </p:nvCxnSpPr>
        <p:spPr>
          <a:xfrm>
            <a:off x="1828250" y="5449869"/>
            <a:ext cx="1951311" cy="33394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77350" y="4680522"/>
            <a:ext cx="850900" cy="11858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087918" y="5030741"/>
            <a:ext cx="74506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</a:rPr>
              <a:t>Dict</a:t>
            </a:r>
            <a:r>
              <a:rPr lang="en-US" b="1" dirty="0">
                <a:solidFill>
                  <a:schemeClr val="accent3"/>
                </a:solidFill>
              </a:rPr>
              <a:t> B</a:t>
            </a: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 flipV="1">
            <a:off x="1828250" y="5030741"/>
            <a:ext cx="1443311" cy="24272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96" idx="3"/>
          </p:cNvCxnSpPr>
          <p:nvPr/>
        </p:nvCxnSpPr>
        <p:spPr>
          <a:xfrm flipV="1">
            <a:off x="1828250" y="4730601"/>
            <a:ext cx="1443311" cy="8254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000635" y="3702957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508635" y="4527852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210185" y="460969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22374" y="4702978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03835" y="535895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18185" y="576306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6" idx="1"/>
          </p:cNvCxnSpPr>
          <p:nvPr/>
        </p:nvCxnSpPr>
        <p:spPr>
          <a:xfrm flipH="1" flipV="1">
            <a:off x="5394428" y="3322699"/>
            <a:ext cx="2091877" cy="562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486305" y="3292470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07720" y="3763304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cxnSp>
        <p:nvCxnSpPr>
          <p:cNvPr id="113" name="Straight Arrow Connector 112"/>
          <p:cNvCxnSpPr>
            <a:stCxn id="114" idx="1"/>
          </p:cNvCxnSpPr>
          <p:nvPr/>
        </p:nvCxnSpPr>
        <p:spPr>
          <a:xfrm flipH="1" flipV="1">
            <a:off x="5492714" y="4796246"/>
            <a:ext cx="2091877" cy="5627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584591" y="4766017"/>
            <a:ext cx="850900" cy="1185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584591" y="5035793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Table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2352" y="1124555"/>
            <a:ext cx="2514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MINING</a:t>
            </a:r>
          </a:p>
          <a:p>
            <a:r>
              <a:rPr lang="en-US" sz="2800" dirty="0">
                <a:solidFill>
                  <a:srgbClr val="FF6600"/>
                </a:solidFill>
              </a:rPr>
              <a:t>with sections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and dictionaries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641838" y="2394974"/>
            <a:ext cx="22422" cy="771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8904" y="6332834"/>
            <a:ext cx="53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[W3C Annotation / </a:t>
            </a:r>
            <a:r>
              <a:rPr lang="en-US" sz="2400" i="1" dirty="0">
                <a:hlinkClick r:id="rId3"/>
              </a:rPr>
              <a:t>https://hypothes.is/</a:t>
            </a:r>
            <a:r>
              <a:rPr lang="en-US" sz="2400" i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789411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6462-063A-3647-A05E-8DD7BC08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Annotation using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CDF0-27F8-CB48-9B55-343CECE0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5757"/>
            <a:ext cx="8229600" cy="54403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liion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/search/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results.xml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&lt;result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foil and dried at 80°C under vacuum for 5 h.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Lithium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sheet was served as counter and reference 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section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reference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dictionary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 to W3C spec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81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233A-20BD-D544-920B-AD21611F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extraction of plot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17665-C108-F14C-BD5E-2314A043B03B}"/>
              </a:ext>
            </a:extLst>
          </p:cNvPr>
          <p:cNvSpPr txBox="1"/>
          <p:nvPr/>
        </p:nvSpPr>
        <p:spPr>
          <a:xfrm>
            <a:off x="728436" y="2407920"/>
            <a:ext cx="7687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Goal: to read millions of plots and automatically convert to CSV</a:t>
            </a:r>
          </a:p>
        </p:txBody>
      </p:sp>
    </p:spTree>
    <p:extLst>
      <p:ext uri="{BB962C8B-B14F-4D97-AF65-F5344CB8AC3E}">
        <p14:creationId xmlns:p14="http://schemas.microsoft.com/office/powerpoint/2010/main" val="2797066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D4EFA-4116-C448-A59B-CA993FE2D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6" y="992458"/>
            <a:ext cx="6342039" cy="4939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79F62-EFC3-D74B-A2A3-3CCD5970DEE7}"/>
              </a:ext>
            </a:extLst>
          </p:cNvPr>
          <p:cNvSpPr txBox="1"/>
          <p:nvPr/>
        </p:nvSpPr>
        <p:spPr>
          <a:xfrm>
            <a:off x="903248" y="5843239"/>
            <a:ext cx="6718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This can be automatically extracted into CSV files for each substance.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HACK PROJECT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861E0-0557-E14A-9D46-9D833681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94" y="992458"/>
            <a:ext cx="4326673" cy="900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B57BE1-DDBD-5A41-A17A-3A8FB8C6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96" y="33925"/>
            <a:ext cx="8876371" cy="6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8967"/>
            <a:ext cx="7776864" cy="6480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5877272"/>
            <a:ext cx="684076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635896" y="6297319"/>
            <a:ext cx="2376264" cy="43204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056033" y="6309320"/>
            <a:ext cx="460183" cy="4320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24102" y="1772816"/>
            <a:ext cx="463522" cy="295232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187624" y="248646"/>
            <a:ext cx="504056" cy="4476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675696" y="5669948"/>
            <a:ext cx="6840760" cy="216024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11817" y="4725144"/>
            <a:ext cx="109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00B050"/>
                </a:solidFill>
              </a:rPr>
              <a:t>UNITS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420" y="5354052"/>
            <a:ext cx="1013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FF00FF"/>
                </a:solidFill>
              </a:rPr>
              <a:t>TICKS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10105" y="6251733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0070C0"/>
                </a:solidFill>
              </a:rPr>
              <a:t>QUANTITY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0457" y="5831686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FF0000"/>
                </a:solidFill>
              </a:rPr>
              <a:t>SCALE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8296" y="692696"/>
            <a:ext cx="4456112" cy="86409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559093" y="1556792"/>
            <a:ext cx="113011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b="1" i="1" dirty="0">
                <a:solidFill>
                  <a:srgbClr val="FFC000"/>
                </a:solidFill>
              </a:rPr>
              <a:t>TITLES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93869" y="3140968"/>
            <a:ext cx="1858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00B0F0"/>
                </a:solidFill>
              </a:rPr>
              <a:t>DATA!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923928" y="2564904"/>
            <a:ext cx="0" cy="68407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32412" y="3933056"/>
            <a:ext cx="0" cy="792088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68656" y="3933056"/>
            <a:ext cx="2084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2000+ points</a:t>
            </a:r>
          </a:p>
        </p:txBody>
      </p:sp>
      <p:sp>
        <p:nvSpPr>
          <p:cNvPr id="2" name="TextBox 1"/>
          <p:cNvSpPr txBox="1"/>
          <p:nvPr/>
        </p:nvSpPr>
        <p:spPr>
          <a:xfrm rot="1236477">
            <a:off x="4538602" y="1992646"/>
            <a:ext cx="3872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VECTOR  PDF</a:t>
            </a:r>
          </a:p>
        </p:txBody>
      </p:sp>
    </p:spTree>
    <p:extLst>
      <p:ext uri="{BB962C8B-B14F-4D97-AF65-F5344CB8AC3E}">
        <p14:creationId xmlns:p14="http://schemas.microsoft.com/office/powerpoint/2010/main" val="312243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65844" y="218728"/>
            <a:ext cx="1562100" cy="2634208"/>
            <a:chOff x="3754985" y="3068960"/>
            <a:chExt cx="1562100" cy="2634208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85" y="4941168"/>
              <a:ext cx="15621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235" y="3068960"/>
              <a:ext cx="1466850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879201" y="60335"/>
            <a:ext cx="2394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Dumb PDF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17873" y="1120784"/>
            <a:ext cx="23518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45380" y="1836477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CSV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53122" y="2979032"/>
            <a:ext cx="157977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Semantic</a:t>
            </a:r>
          </a:p>
          <a:p>
            <a:r>
              <a:rPr lang="en-GB" sz="2800" dirty="0"/>
              <a:t>Spectrum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68" y="5387078"/>
            <a:ext cx="5560654" cy="12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3041806"/>
            <a:ext cx="5730481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73564" y="5140999"/>
            <a:ext cx="21981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  <a:r>
              <a:rPr lang="en-GB" sz="2800" baseline="30000" dirty="0"/>
              <a:t>nd</a:t>
            </a:r>
            <a:r>
              <a:rPr lang="en-GB" sz="2800" dirty="0"/>
              <a:t> Derivative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5518" y="3038229"/>
            <a:ext cx="239143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Smoothing Gaussian Filter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83968" y="2736311"/>
            <a:ext cx="2060638" cy="198883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084168" y="2852936"/>
            <a:ext cx="577461" cy="280345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21018" y="414278"/>
            <a:ext cx="235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Automatic</a:t>
            </a:r>
          </a:p>
          <a:p>
            <a:r>
              <a:rPr lang="en-GB" sz="4000" dirty="0"/>
              <a:t>extraction</a:t>
            </a:r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" y="689133"/>
            <a:ext cx="2571744" cy="21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8" y="6340881"/>
            <a:ext cx="58007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14287" y="6340881"/>
            <a:ext cx="625865" cy="184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627219" y="6433112"/>
            <a:ext cx="312933" cy="9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627219" y="6525344"/>
            <a:ext cx="3129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747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726625"/>
            <a:ext cx="3718800" cy="102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2700"/>
              <a:t>Label detection in plots</a:t>
            </a:r>
            <a:endParaRPr sz="2700"/>
          </a:p>
          <a:p>
            <a:pPr>
              <a:spcBef>
                <a:spcPts val="0"/>
              </a:spcBef>
            </a:pPr>
            <a:r>
              <a:rPr lang="en" sz="2700"/>
              <a:t>using AmiOCR</a:t>
            </a:r>
            <a:endParaRPr sz="27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96350" y="4729425"/>
            <a:ext cx="27495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1600"/>
              <a:t>Anubhab Chakraborty</a:t>
            </a:r>
            <a:endParaRPr sz="1600"/>
          </a:p>
        </p:txBody>
      </p:sp>
      <p:grpSp>
        <p:nvGrpSpPr>
          <p:cNvPr id="56" name="Google Shape;56;p13"/>
          <p:cNvGrpSpPr/>
          <p:nvPr/>
        </p:nvGrpSpPr>
        <p:grpSpPr>
          <a:xfrm>
            <a:off x="1117376" y="2907725"/>
            <a:ext cx="2324325" cy="690300"/>
            <a:chOff x="507775" y="2431475"/>
            <a:chExt cx="2324325" cy="690300"/>
          </a:xfrm>
        </p:grpSpPr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7775" y="2431475"/>
              <a:ext cx="814850" cy="69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 txBox="1"/>
            <p:nvPr/>
          </p:nvSpPr>
          <p:spPr>
            <a:xfrm>
              <a:off x="971200" y="2507225"/>
              <a:ext cx="18609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2300"/>
                <a:t>pyamiimage</a:t>
              </a:r>
              <a:endParaRPr sz="2300"/>
            </a:p>
          </p:txBody>
        </p:sp>
      </p:grp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500" y="1394462"/>
            <a:ext cx="3354200" cy="371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3"/>
          <p:cNvCxnSpPr/>
          <p:nvPr/>
        </p:nvCxnSpPr>
        <p:spPr>
          <a:xfrm>
            <a:off x="4255100" y="1471700"/>
            <a:ext cx="0" cy="38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/>
          <p:nvPr/>
        </p:nvSpPr>
        <p:spPr>
          <a:xfrm>
            <a:off x="6228300" y="5324901"/>
            <a:ext cx="1505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Sample 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4307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26636" t="2777" r="28558" b="4337"/>
          <a:stretch/>
        </p:blipFill>
        <p:spPr>
          <a:xfrm>
            <a:off x="250651" y="1288376"/>
            <a:ext cx="3960399" cy="428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l="14427" r="18282"/>
          <a:stretch/>
        </p:blipFill>
        <p:spPr>
          <a:xfrm>
            <a:off x="4785475" y="1137800"/>
            <a:ext cx="4042650" cy="459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>
            <a:off x="3450825" y="1914000"/>
            <a:ext cx="29739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9;p14"/>
          <p:cNvSpPr txBox="1"/>
          <p:nvPr/>
        </p:nvSpPr>
        <p:spPr>
          <a:xfrm>
            <a:off x="6583675" y="1783076"/>
            <a:ext cx="1776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Plot removed to make OCR easier</a:t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162200" y="1352900"/>
            <a:ext cx="785700" cy="35631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947900" y="4747600"/>
            <a:ext cx="2739900" cy="6156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6761375" y="2905650"/>
            <a:ext cx="1473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en"/>
              <a:t>OCR labels separately in Tesseract better accuracy</a:t>
            </a:r>
            <a:endParaRPr/>
          </a:p>
        </p:txBody>
      </p:sp>
      <p:cxnSp>
        <p:nvCxnSpPr>
          <p:cNvPr id="73" name="Google Shape;73;p14"/>
          <p:cNvCxnSpPr>
            <a:stCxn id="72" idx="1"/>
            <a:endCxn id="70" idx="3"/>
          </p:cNvCxnSpPr>
          <p:nvPr/>
        </p:nvCxnSpPr>
        <p:spPr>
          <a:xfrm flipH="1" flipV="1">
            <a:off x="5947901" y="3134451"/>
            <a:ext cx="813475" cy="5560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14"/>
          <p:cNvCxnSpPr>
            <a:stCxn id="72" idx="2"/>
            <a:endCxn id="71" idx="0"/>
          </p:cNvCxnSpPr>
          <p:nvPr/>
        </p:nvCxnSpPr>
        <p:spPr>
          <a:xfrm flipH="1">
            <a:off x="7317851" y="4475280"/>
            <a:ext cx="180025" cy="2723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2957281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B063F-92F9-BD42-B00F-B0B233A40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396" y="1130608"/>
            <a:ext cx="8643938" cy="243372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b="1" dirty="0">
                <a:solidFill>
                  <a:srgbClr val="C00000"/>
                </a:solidFill>
              </a:rPr>
              <a:t>names</a:t>
            </a:r>
            <a:r>
              <a:rPr lang="en-US" dirty="0"/>
              <a:t> we use?  </a:t>
            </a:r>
            <a:r>
              <a:rPr lang="en-US" b="1" i="1" dirty="0" err="1"/>
              <a:t>docanalysis</a:t>
            </a:r>
            <a:endParaRPr lang="en-US" b="1" i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What do they </a:t>
            </a:r>
            <a:r>
              <a:rPr lang="en-US" b="1" dirty="0">
                <a:solidFill>
                  <a:srgbClr val="C00000"/>
                </a:solidFill>
              </a:rPr>
              <a:t>mean</a:t>
            </a:r>
            <a:r>
              <a:rPr lang="en-US" b="1" dirty="0"/>
              <a:t>?  </a:t>
            </a:r>
            <a:r>
              <a:rPr lang="en-US" b="1" i="1" dirty="0"/>
              <a:t>Wikidata</a:t>
            </a:r>
            <a:endParaRPr lang="en-US" i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b="1" dirty="0">
                <a:solidFill>
                  <a:srgbClr val="C00000"/>
                </a:solidFill>
              </a:rPr>
              <a:t>objects</a:t>
            </a:r>
            <a:r>
              <a:rPr lang="en-US" dirty="0"/>
              <a:t> do they describe?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b="1" dirty="0">
                <a:solidFill>
                  <a:srgbClr val="C00000"/>
                </a:solidFill>
              </a:rPr>
              <a:t>values</a:t>
            </a:r>
            <a:r>
              <a:rPr lang="en-US" dirty="0"/>
              <a:t>?  </a:t>
            </a:r>
            <a:r>
              <a:rPr lang="en-US" b="1" i="1" dirty="0"/>
              <a:t>Image Extraction</a:t>
            </a:r>
          </a:p>
          <a:p>
            <a:pPr algn="l"/>
            <a:br>
              <a:rPr lang="en-US" dirty="0"/>
            </a:br>
            <a:r>
              <a:rPr lang="en-US" i="1" dirty="0"/>
              <a:t>Use domain-specific representations and tools</a:t>
            </a:r>
          </a:p>
          <a:p>
            <a:pPr algn="l"/>
            <a:endParaRPr lang="en-US" i="1" dirty="0"/>
          </a:p>
          <a:p>
            <a:pPr algn="l"/>
            <a:endParaRPr lang="en-US" i="1" dirty="0"/>
          </a:p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8A154-71E0-2D46-8687-E6126F5BC6E4}"/>
              </a:ext>
            </a:extLst>
          </p:cNvPr>
          <p:cNvSpPr txBox="1"/>
          <p:nvPr/>
        </p:nvSpPr>
        <p:spPr>
          <a:xfrm>
            <a:off x="1806498" y="289931"/>
            <a:ext cx="5745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The language of materials - first steps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FB5FE2-5E83-AD40-8B63-1FD30B42330D}"/>
              </a:ext>
            </a:extLst>
          </p:cNvPr>
          <p:cNvGrpSpPr/>
          <p:nvPr/>
        </p:nvGrpSpPr>
        <p:grpSpPr>
          <a:xfrm>
            <a:off x="1369231" y="4832241"/>
            <a:ext cx="5013970" cy="471430"/>
            <a:chOff x="1193180" y="3401122"/>
            <a:chExt cx="5013970" cy="47143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1F1574-521C-B544-9489-CADE3F2A9261}"/>
                </a:ext>
              </a:extLst>
            </p:cNvPr>
            <p:cNvSpPr/>
            <p:nvPr/>
          </p:nvSpPr>
          <p:spPr>
            <a:xfrm>
              <a:off x="1193180" y="3401122"/>
              <a:ext cx="1527718" cy="4572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78A789-6C20-3C48-AF3B-D92B02767603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2720898" y="3629722"/>
              <a:ext cx="1958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A8663C-DAFA-A947-B2B2-558B485DBA76}"/>
                </a:ext>
              </a:extLst>
            </p:cNvPr>
            <p:cNvSpPr/>
            <p:nvPr/>
          </p:nvSpPr>
          <p:spPr>
            <a:xfrm>
              <a:off x="4679432" y="3401122"/>
              <a:ext cx="1527718" cy="4572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ABB4B7-C5D0-A346-8D76-162EE26C42A9}"/>
                </a:ext>
              </a:extLst>
            </p:cNvPr>
            <p:cNvSpPr txBox="1"/>
            <p:nvPr/>
          </p:nvSpPr>
          <p:spPr>
            <a:xfrm>
              <a:off x="1550020" y="3503220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6E5EE3-C019-0243-921F-C385CB90DB50}"/>
                </a:ext>
              </a:extLst>
            </p:cNvPr>
            <p:cNvSpPr txBox="1"/>
            <p:nvPr/>
          </p:nvSpPr>
          <p:spPr>
            <a:xfrm>
              <a:off x="4983068" y="350168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Object2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4EA4449-5084-1D4C-826B-9A55D9C5EB75}"/>
              </a:ext>
            </a:extLst>
          </p:cNvPr>
          <p:cNvSpPr txBox="1"/>
          <p:nvPr/>
        </p:nvSpPr>
        <p:spPr>
          <a:xfrm>
            <a:off x="3345366" y="5140712"/>
            <a:ext cx="1399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Process,</a:t>
            </a:r>
          </a:p>
          <a:p>
            <a:r>
              <a:rPr lang="en-US" dirty="0"/>
              <a:t>Relationship,</a:t>
            </a:r>
          </a:p>
          <a:p>
            <a:r>
              <a:rPr lang="en-US" dirty="0"/>
              <a:t>Sequence,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9AC0E0-D01A-2645-B198-0AD760968C91}"/>
              </a:ext>
            </a:extLst>
          </p:cNvPr>
          <p:cNvSpPr txBox="1"/>
          <p:nvPr/>
        </p:nvSpPr>
        <p:spPr>
          <a:xfrm>
            <a:off x="423396" y="4227194"/>
            <a:ext cx="404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Linking can be done with HTML, RDF, etc.</a:t>
            </a:r>
          </a:p>
        </p:txBody>
      </p:sp>
    </p:spTree>
    <p:extLst>
      <p:ext uri="{BB962C8B-B14F-4D97-AF65-F5344CB8AC3E}">
        <p14:creationId xmlns:p14="http://schemas.microsoft.com/office/powerpoint/2010/main" val="11989152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795025" y="5287776"/>
            <a:ext cx="3890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Labels </a:t>
            </a:r>
            <a:r>
              <a:rPr lang="en" b="1"/>
              <a:t>text</a:t>
            </a:r>
            <a:r>
              <a:rPr lang="en"/>
              <a:t> and </a:t>
            </a:r>
            <a:r>
              <a:rPr lang="en" b="1"/>
              <a:t>bounding boxes</a:t>
            </a:r>
            <a:r>
              <a:rPr lang="en"/>
              <a:t> detected</a:t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8130875" y="4095750"/>
            <a:ext cx="0" cy="48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5"/>
          <p:cNvSpPr/>
          <p:nvPr/>
        </p:nvSpPr>
        <p:spPr>
          <a:xfrm>
            <a:off x="7979871" y="4638150"/>
            <a:ext cx="314400" cy="24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82" name="Google Shape;82;p15"/>
          <p:cNvGrpSpPr/>
          <p:nvPr/>
        </p:nvGrpSpPr>
        <p:grpSpPr>
          <a:xfrm>
            <a:off x="5406438" y="4095751"/>
            <a:ext cx="2859000" cy="1118725"/>
            <a:chOff x="5711238" y="3086100"/>
            <a:chExt cx="2859000" cy="1118725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6749" y="3509500"/>
              <a:ext cx="2847975" cy="695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4" name="Google Shape;84;p15"/>
            <p:cNvCxnSpPr/>
            <p:nvPr/>
          </p:nvCxnSpPr>
          <p:spPr>
            <a:xfrm>
              <a:off x="5711238" y="3398475"/>
              <a:ext cx="2859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5"/>
            <p:cNvCxnSpPr/>
            <p:nvPr/>
          </p:nvCxnSpPr>
          <p:spPr>
            <a:xfrm>
              <a:off x="5891650" y="3086100"/>
              <a:ext cx="0" cy="48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5"/>
            <p:cNvCxnSpPr/>
            <p:nvPr/>
          </p:nvCxnSpPr>
          <p:spPr>
            <a:xfrm>
              <a:off x="6425050" y="3086100"/>
              <a:ext cx="0" cy="48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15"/>
            <p:cNvCxnSpPr/>
            <p:nvPr/>
          </p:nvCxnSpPr>
          <p:spPr>
            <a:xfrm>
              <a:off x="6919675" y="3086100"/>
              <a:ext cx="0" cy="48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15"/>
            <p:cNvCxnSpPr/>
            <p:nvPr/>
          </p:nvCxnSpPr>
          <p:spPr>
            <a:xfrm>
              <a:off x="7415650" y="3086100"/>
              <a:ext cx="0" cy="48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15"/>
            <p:cNvCxnSpPr/>
            <p:nvPr/>
          </p:nvCxnSpPr>
          <p:spPr>
            <a:xfrm>
              <a:off x="7910250" y="3086100"/>
              <a:ext cx="0" cy="48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Google Shape;90;p15"/>
            <p:cNvSpPr/>
            <p:nvPr/>
          </p:nvSpPr>
          <p:spPr>
            <a:xfrm>
              <a:off x="5788775" y="3628500"/>
              <a:ext cx="271200" cy="24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245975" y="3628500"/>
              <a:ext cx="314400" cy="24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779375" y="3628500"/>
              <a:ext cx="314400" cy="24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7283334" y="3628500"/>
              <a:ext cx="314400" cy="24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7788679" y="3628500"/>
              <a:ext cx="314400" cy="24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379679" y="3933300"/>
              <a:ext cx="643500" cy="271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7217882" y="3933300"/>
              <a:ext cx="885300" cy="271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7" name="Google Shape;97;p15"/>
          <p:cNvSpPr txBox="1"/>
          <p:nvPr/>
        </p:nvSpPr>
        <p:spPr>
          <a:xfrm>
            <a:off x="5231854" y="3305735"/>
            <a:ext cx="3553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/>
              <a:t>We can find the axis scale from the spine</a:t>
            </a:r>
            <a:endParaRPr dirty="0"/>
          </a:p>
        </p:txBody>
      </p:sp>
      <p:cxnSp>
        <p:nvCxnSpPr>
          <p:cNvPr id="98" name="Google Shape;98;p15"/>
          <p:cNvCxnSpPr/>
          <p:nvPr/>
        </p:nvCxnSpPr>
        <p:spPr>
          <a:xfrm>
            <a:off x="5624250" y="3954075"/>
            <a:ext cx="430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grpSp>
        <p:nvGrpSpPr>
          <p:cNvPr id="99" name="Google Shape;99;p15"/>
          <p:cNvGrpSpPr/>
          <p:nvPr/>
        </p:nvGrpSpPr>
        <p:grpSpPr>
          <a:xfrm>
            <a:off x="695651" y="1210926"/>
            <a:ext cx="3683873" cy="4203175"/>
            <a:chOff x="683775" y="341800"/>
            <a:chExt cx="3683873" cy="4203175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4">
              <a:alphaModFix/>
            </a:blip>
            <a:srcRect l="26203" r="28090"/>
            <a:stretch/>
          </p:blipFill>
          <p:spPr>
            <a:xfrm>
              <a:off x="683775" y="341800"/>
              <a:ext cx="3683873" cy="420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/>
            <p:nvPr/>
          </p:nvSpPr>
          <p:spPr>
            <a:xfrm>
              <a:off x="3099250" y="1402775"/>
              <a:ext cx="925800" cy="327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099250" y="2354575"/>
              <a:ext cx="925800" cy="327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3" name="Google Shape;103;p15"/>
          <p:cNvSpPr txBox="1"/>
          <p:nvPr/>
        </p:nvSpPr>
        <p:spPr>
          <a:xfrm>
            <a:off x="5250604" y="858711"/>
            <a:ext cx="3516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/>
              <a:t>Detecting text in the plot helps us make an idea of what is going on in the plot.</a:t>
            </a:r>
            <a:endParaRPr dirty="0"/>
          </a:p>
          <a:p>
            <a:endParaRPr dirty="0"/>
          </a:p>
          <a:p>
            <a:r>
              <a:rPr lang="en" dirty="0"/>
              <a:t>It give us information about the scale of the axes from the value of ticks and the unit from the adjoining text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B94BA-685D-CC4F-9B31-D07536A57964}"/>
              </a:ext>
            </a:extLst>
          </p:cNvPr>
          <p:cNvSpPr txBox="1"/>
          <p:nvPr/>
        </p:nvSpPr>
        <p:spPr>
          <a:xfrm>
            <a:off x="1262842" y="6014941"/>
            <a:ext cx="4909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HACK PROJECT: extract into CSV</a:t>
            </a:r>
          </a:p>
        </p:txBody>
      </p:sp>
    </p:spTree>
    <p:extLst>
      <p:ext uri="{BB962C8B-B14F-4D97-AF65-F5344CB8AC3E}">
        <p14:creationId xmlns:p14="http://schemas.microsoft.com/office/powerpoint/2010/main" val="71285761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D4EFA-4116-C448-A59B-CA993FE2D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6" y="992458"/>
            <a:ext cx="6342039" cy="4939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79F62-EFC3-D74B-A2A3-3CCD5970DEE7}"/>
              </a:ext>
            </a:extLst>
          </p:cNvPr>
          <p:cNvSpPr txBox="1"/>
          <p:nvPr/>
        </p:nvSpPr>
        <p:spPr>
          <a:xfrm>
            <a:off x="903248" y="5843239"/>
            <a:ext cx="6718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This can be automatically extracted into CSV files for each substance.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HACK PROJECT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861E0-0557-E14A-9D46-9D833681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94" y="992458"/>
            <a:ext cx="4326673" cy="900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B57BE1-DDBD-5A41-A17A-3A8FB8C6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96" y="33925"/>
            <a:ext cx="8876371" cy="6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37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3863-1ED2-C84E-90E7-1BAF9677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immediate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6B7D-8648-5544-8A0E-0DC835FE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search</a:t>
            </a:r>
          </a:p>
          <a:p>
            <a:r>
              <a:rPr lang="en-US" dirty="0"/>
              <a:t>Data validation and variability</a:t>
            </a:r>
          </a:p>
          <a:p>
            <a:r>
              <a:rPr lang="en-US" dirty="0"/>
              <a:t>Knowledge aggregation and systematics</a:t>
            </a:r>
          </a:p>
          <a:p>
            <a:r>
              <a:rPr lang="en-US" dirty="0"/>
              <a:t>Knowledge prosthetics</a:t>
            </a:r>
          </a:p>
          <a:p>
            <a:r>
              <a:rPr lang="en-US" dirty="0"/>
              <a:t>New questions</a:t>
            </a:r>
          </a:p>
        </p:txBody>
      </p:sp>
    </p:spTree>
    <p:extLst>
      <p:ext uri="{BB962C8B-B14F-4D97-AF65-F5344CB8AC3E}">
        <p14:creationId xmlns:p14="http://schemas.microsoft.com/office/powerpoint/2010/main" val="2875326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FD56-0430-F344-8934-4D138081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Thanks:</a:t>
            </a:r>
          </a:p>
          <a:p>
            <a:r>
              <a:rPr lang="en-US" dirty="0"/>
              <a:t>NIPGR, Delhi for 11 interns</a:t>
            </a:r>
          </a:p>
          <a:p>
            <a:r>
              <a:rPr lang="en-US" dirty="0"/>
              <a:t>INYAS 5 interns</a:t>
            </a:r>
          </a:p>
          <a:p>
            <a:r>
              <a:rPr lang="en-US" dirty="0"/>
              <a:t>KARYA 4 interns</a:t>
            </a:r>
          </a:p>
          <a:p>
            <a:r>
              <a:rPr lang="en-US" dirty="0"/>
              <a:t>Wikimedia grant to ContentMine</a:t>
            </a:r>
          </a:p>
          <a:p>
            <a:endParaRPr lang="en-US" dirty="0"/>
          </a:p>
          <a:p>
            <a:r>
              <a:rPr lang="en-US" sz="3300" dirty="0">
                <a:hlinkClick r:id="rId2"/>
              </a:rPr>
              <a:t>https://github.com/petermr/openVirus</a:t>
            </a:r>
            <a:r>
              <a:rPr lang="en-US" sz="3300" dirty="0"/>
              <a:t> viral epidemics</a:t>
            </a:r>
          </a:p>
          <a:p>
            <a:r>
              <a:rPr lang="en-US" sz="3300" dirty="0">
                <a:hlinkClick r:id="rId3"/>
              </a:rPr>
              <a:t>https://github.com/petermr/CEVOpen</a:t>
            </a:r>
            <a:r>
              <a:rPr lang="en-US" sz="3300" dirty="0"/>
              <a:t> plant science</a:t>
            </a:r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/>
              <a:t>ami3 AMI Semantic framework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 err="1"/>
              <a:t>pyami</a:t>
            </a:r>
            <a:r>
              <a:rPr lang="en-US" sz="3300" dirty="0"/>
              <a:t> Python AMI Semantic framework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 err="1"/>
              <a:t>pyamiimage</a:t>
            </a:r>
            <a:r>
              <a:rPr lang="en-US" sz="3300" dirty="0"/>
              <a:t> Python Image mining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4"/>
              </a:rPr>
              <a:t>https://slideshare.com/petermurrayrust</a:t>
            </a:r>
            <a:r>
              <a:rPr lang="en-US" sz="3300" dirty="0"/>
              <a:t>. Many talks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79369-EC40-4B40-B0E6-5837530A6EA5}"/>
              </a:ext>
            </a:extLst>
          </p:cNvPr>
          <p:cNvSpPr txBox="1"/>
          <p:nvPr/>
        </p:nvSpPr>
        <p:spPr>
          <a:xfrm>
            <a:off x="3697941" y="824301"/>
            <a:ext cx="143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980728"/>
            <a:ext cx="9030941" cy="46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3600" dirty="0"/>
              <a:t>Automatic semantic markup of chemistry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5877273"/>
            <a:ext cx="8229600" cy="724942"/>
          </a:xfrm>
          <a:prstGeom prst="rect">
            <a:avLst/>
          </a:prstGeom>
        </p:spPr>
        <p:txBody>
          <a:bodyPr vert="horz" lIns="91411" tIns="45706" rIns="91411" bIns="45706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i="1" dirty="0"/>
              <a:t>Could be used for analytical, crystallization, etc. </a:t>
            </a:r>
          </a:p>
        </p:txBody>
      </p:sp>
    </p:spTree>
    <p:extLst>
      <p:ext uri="{BB962C8B-B14F-4D97-AF65-F5344CB8AC3E}">
        <p14:creationId xmlns:p14="http://schemas.microsoft.com/office/powerpoint/2010/main" val="204114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7CA7-2175-D342-902A-962DAE7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4686"/>
          </a:xfrm>
        </p:spPr>
        <p:txBody>
          <a:bodyPr>
            <a:normAutofit fontScale="90000"/>
          </a:bodyPr>
          <a:lstStyle/>
          <a:p>
            <a:r>
              <a:rPr lang="en-US" dirty="0"/>
              <a:t>Materials discourse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D675-4714-1148-A085-D09865B6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The syntheses of </a:t>
            </a:r>
            <a:r>
              <a:rPr lang="en-US" dirty="0" err="1"/>
              <a:t>NiO</a:t>
            </a:r>
            <a:r>
              <a:rPr lang="en-US" dirty="0"/>
              <a:t> and </a:t>
            </a:r>
            <a:r>
              <a:rPr lang="en-US" dirty="0" err="1"/>
              <a:t>LiNi</a:t>
            </a:r>
            <a:r>
              <a:rPr lang="en-US" dirty="0"/>
              <a:t> 0.4Mn 0.4Co 0.18Ti 0.02O 2 (NMC) were performed according to previously developed protocols 56. In short, </a:t>
            </a:r>
            <a:r>
              <a:rPr lang="en-US" dirty="0" err="1"/>
              <a:t>NiO</a:t>
            </a:r>
            <a:r>
              <a:rPr lang="en-US" dirty="0"/>
              <a:t> was synthesized using a solvothermal method aided with an alcohol pseudo-supercritical drying technique. NMC was synthesized using a co-precipitation method followed by high-temperature annealing with </a:t>
            </a:r>
            <a:r>
              <a:rPr lang="en-US" dirty="0" err="1"/>
              <a:t>LiOH</a:t>
            </a:r>
            <a:r>
              <a:rPr lang="en-US" dirty="0"/>
              <a:t>. 2032 Coin cells were fabricated using composites of </a:t>
            </a:r>
            <a:r>
              <a:rPr lang="en-US" dirty="0" err="1"/>
              <a:t>NiO</a:t>
            </a:r>
            <a:r>
              <a:rPr lang="en-US" dirty="0"/>
              <a:t> or NMC as working electrodes and lithium metal foils as counter electrodes. The </a:t>
            </a:r>
            <a:r>
              <a:rPr lang="en-US" dirty="0" err="1"/>
              <a:t>NiO</a:t>
            </a:r>
            <a:r>
              <a:rPr lang="en-US" dirty="0"/>
              <a:t> working electrodes were composed of 80 wt.% active material, 10 wt.% polyvinylidene fluoride (Kureha Chemical Ind. Co. Ltd) and 10 wt.% acetylene carbon black (Denka, 50% compressed) and loadings were typically 12 mg/cm 2 of active material. To make the electrodes, these solids were mixed into N-methyl-2-pyrrolidinone and the resulting slurry cast onto copper current collectors and dried. NMC working electrodes were prepared similarly and contained 84 wt.% active material, 8 wt.% polyvinylidene fluoride, 4 wt.% acetylene carbon black and 4 wt.% SFG-6 synthetic graphite on carbon-coated aluminum current collectors, with typical active material loadings of 67 mg/cm 2. The coin cells were assembled in a helium-filled glove box using </a:t>
            </a:r>
            <a:r>
              <a:rPr lang="en-US" dirty="0" err="1"/>
              <a:t>Celgard</a:t>
            </a:r>
            <a:r>
              <a:rPr lang="en-US" dirty="0"/>
              <a:t> 2400 separators and 1 M LiPF6 electrolyte in 1:2 w/w ethylene carbonate/dimethyl carbonate (Ferro Corporation). Battery testing was performed on a computer controlled VMP3 </a:t>
            </a:r>
            <a:r>
              <a:rPr lang="en-US" dirty="0" err="1"/>
              <a:t>potentiostat</a:t>
            </a:r>
            <a:r>
              <a:rPr lang="en-US" dirty="0"/>
              <a:t>/</a:t>
            </a:r>
            <a:r>
              <a:rPr lang="en-US" dirty="0" err="1"/>
              <a:t>galvanostat</a:t>
            </a:r>
            <a:r>
              <a:rPr lang="en-US" dirty="0"/>
              <a:t> (</a:t>
            </a:r>
            <a:r>
              <a:rPr lang="en-US" dirty="0" err="1"/>
              <a:t>BioLogic</a:t>
            </a:r>
            <a:r>
              <a:rPr lang="en-US" dirty="0"/>
              <a:t>). </a:t>
            </a:r>
            <a:r>
              <a:rPr lang="en-US" dirty="0" err="1"/>
              <a:t>NiO</a:t>
            </a:r>
            <a:r>
              <a:rPr lang="en-US" dirty="0"/>
              <a:t> and NMC electrodes were cycled at C/2 and C/20 rates, respectively. 1C was defined as fully discharging or charging an electrode in 1 h, corresponding to specific current densities of 718 mA/g and 280 mA/g for </a:t>
            </a:r>
            <a:r>
              <a:rPr lang="en-US" dirty="0" err="1"/>
              <a:t>NiO</a:t>
            </a:r>
            <a:r>
              <a:rPr lang="en-US" dirty="0"/>
              <a:t> and NMC materials, respectively.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610D25-9214-2C47-AA67-321EA41C9937}"/>
              </a:ext>
            </a:extLst>
          </p:cNvPr>
          <p:cNvSpPr txBox="1">
            <a:spLocks/>
          </p:cNvSpPr>
          <p:nvPr/>
        </p:nvSpPr>
        <p:spPr>
          <a:xfrm>
            <a:off x="580223" y="5401222"/>
            <a:ext cx="5699760" cy="72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19CF4-8339-DB42-8DF9-2DAC50B52799}"/>
              </a:ext>
            </a:extLst>
          </p:cNvPr>
          <p:cNvSpPr txBox="1"/>
          <p:nvPr/>
        </p:nvSpPr>
        <p:spPr>
          <a:xfrm>
            <a:off x="519263" y="1169622"/>
            <a:ext cx="556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SCIENTIFIC REPORTS | 4 : 5694 | DOI: 10.1038/srep05694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BBD6-5AA2-D94C-B434-DA506EE3B6C3}"/>
              </a:ext>
            </a:extLst>
          </p:cNvPr>
          <p:cNvSpPr txBox="1"/>
          <p:nvPr/>
        </p:nvSpPr>
        <p:spPr>
          <a:xfrm>
            <a:off x="519263" y="5031890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Cut-n-paste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82453-1BE1-3548-9AFD-56EFB6065784}"/>
              </a:ext>
            </a:extLst>
          </p:cNvPr>
          <p:cNvSpPr txBox="1"/>
          <p:nvPr/>
        </p:nvSpPr>
        <p:spPr>
          <a:xfrm>
            <a:off x="1799528" y="6187411"/>
            <a:ext cx="445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Written ca 2007 by </a:t>
            </a:r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endParaRPr lang="en-US" dirty="0"/>
          </a:p>
          <a:p>
            <a:r>
              <a:rPr lang="en-US" dirty="0"/>
              <a:t>Daniel Lowe wrote OPSIN (name to structure)</a:t>
            </a:r>
          </a:p>
        </p:txBody>
      </p:sp>
    </p:spTree>
    <p:extLst>
      <p:ext uri="{BB962C8B-B14F-4D97-AF65-F5344CB8AC3E}">
        <p14:creationId xmlns:p14="http://schemas.microsoft.com/office/powerpoint/2010/main" val="75059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217B76-268B-3745-8897-A5ACDD4A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" y="875803"/>
            <a:ext cx="8738886" cy="5112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9AB3E-162D-AF42-86B5-1F9CAB0D99D4}"/>
              </a:ext>
            </a:extLst>
          </p:cNvPr>
          <p:cNvSpPr txBox="1"/>
          <p:nvPr/>
        </p:nvSpPr>
        <p:spPr>
          <a:xfrm>
            <a:off x="949256" y="277793"/>
            <a:ext cx="7118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ChemicalTagger</a:t>
            </a:r>
            <a:r>
              <a:rPr lang="en-US" sz="2400" dirty="0">
                <a:solidFill>
                  <a:srgbClr val="FF0000"/>
                </a:solidFill>
              </a:rPr>
              <a:t> “out of the box” on Materials discourse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A05A7-A6E7-3D47-AB9C-D02A3C1C428F}"/>
              </a:ext>
            </a:extLst>
          </p:cNvPr>
          <p:cNvSpPr txBox="1"/>
          <p:nvPr/>
        </p:nvSpPr>
        <p:spPr>
          <a:xfrm>
            <a:off x="1880117" y="5459986"/>
            <a:ext cx="655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HACK PROJECT: dictionaries for unextracted terms</a:t>
            </a:r>
          </a:p>
        </p:txBody>
      </p:sp>
    </p:spTree>
    <p:extLst>
      <p:ext uri="{BB962C8B-B14F-4D97-AF65-F5344CB8AC3E}">
        <p14:creationId xmlns:p14="http://schemas.microsoft.com/office/powerpoint/2010/main" val="391847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C11FD-8D35-EE48-AEBA-979BCA10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3528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C604D-9E40-1543-AD92-6D383B7E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8" y="625192"/>
            <a:ext cx="8062332" cy="3720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54AB8-91E0-AD48-90D1-5B3400D483A0}"/>
              </a:ext>
            </a:extLst>
          </p:cNvPr>
          <p:cNvSpPr txBox="1"/>
          <p:nvPr/>
        </p:nvSpPr>
        <p:spPr>
          <a:xfrm>
            <a:off x="7046259" y="5715000"/>
            <a:ext cx="16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Shweata</a:t>
            </a:r>
            <a:r>
              <a:rPr lang="en-US" i="1" dirty="0"/>
              <a:t> Hegde</a:t>
            </a:r>
          </a:p>
          <a:p>
            <a:r>
              <a:rPr lang="en-US" i="1" dirty="0" err="1"/>
              <a:t>Ayush</a:t>
            </a:r>
            <a:r>
              <a:rPr lang="en-US" i="1" dirty="0"/>
              <a:t> Garg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DAA74-D40B-CA4F-BEF8-404F2ACECC05}"/>
              </a:ext>
            </a:extLst>
          </p:cNvPr>
          <p:cNvSpPr txBox="1"/>
          <p:nvPr/>
        </p:nvSpPr>
        <p:spPr>
          <a:xfrm>
            <a:off x="2907011" y="174463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pygetpapers</a:t>
            </a:r>
            <a:r>
              <a:rPr lang="en-US" sz="2400" b="1" dirty="0">
                <a:solidFill>
                  <a:srgbClr val="C00000"/>
                </a:solidFill>
              </a:rPr>
              <a:t> + </a:t>
            </a:r>
            <a:r>
              <a:rPr lang="en-US" sz="2400" b="1" dirty="0" err="1">
                <a:solidFill>
                  <a:srgbClr val="C00000"/>
                </a:solidFill>
              </a:rPr>
              <a:t>docanalysis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2DF302-D7E0-1342-9F9A-0E57DF87A1CE}"/>
              </a:ext>
            </a:extLst>
          </p:cNvPr>
          <p:cNvSpPr/>
          <p:nvPr/>
        </p:nvSpPr>
        <p:spPr>
          <a:xfrm>
            <a:off x="2998694" y="3857222"/>
            <a:ext cx="4439794" cy="488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AD2F0-EF6B-9847-B79F-70854D8B907E}"/>
              </a:ext>
            </a:extLst>
          </p:cNvPr>
          <p:cNvSpPr txBox="1"/>
          <p:nvPr/>
        </p:nvSpPr>
        <p:spPr>
          <a:xfrm>
            <a:off x="1013678" y="3901422"/>
            <a:ext cx="8041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60 papers/minute (depending on download/</a:t>
            </a:r>
            <a:r>
              <a:rPr lang="en-US" sz="2400" dirty="0" err="1"/>
              <a:t>server_politeness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45847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325461-073D-484D-A2E6-1ACE4545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149"/>
            <a:ext cx="9144000" cy="1792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BC68CB-DF51-8B4A-A30E-3586CE2AF63E}"/>
              </a:ext>
            </a:extLst>
          </p:cNvPr>
          <p:cNvSpPr/>
          <p:nvPr/>
        </p:nvSpPr>
        <p:spPr>
          <a:xfrm>
            <a:off x="4282068" y="1059366"/>
            <a:ext cx="2743200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F5B41-422A-A64A-9980-E17C4C1CD734}"/>
              </a:ext>
            </a:extLst>
          </p:cNvPr>
          <p:cNvSpPr txBox="1"/>
          <p:nvPr/>
        </p:nvSpPr>
        <p:spPr>
          <a:xfrm>
            <a:off x="1838912" y="239543"/>
            <a:ext cx="556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pygetpapers</a:t>
            </a:r>
            <a:r>
              <a:rPr lang="en-US" b="1" dirty="0">
                <a:solidFill>
                  <a:srgbClr val="C00000"/>
                </a:solidFill>
              </a:rPr>
              <a:t> search for “X-ray fluorescence spectroscopy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112294-E3E1-094C-BCAE-70E4D9BCAFF2}"/>
              </a:ext>
            </a:extLst>
          </p:cNvPr>
          <p:cNvSpPr txBox="1"/>
          <p:nvPr/>
        </p:nvSpPr>
        <p:spPr>
          <a:xfrm>
            <a:off x="100361" y="3902928"/>
            <a:ext cx="6560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HACK PROJECT: </a:t>
            </a:r>
            <a:r>
              <a:rPr lang="en-US" sz="2800" b="1" dirty="0" err="1">
                <a:solidFill>
                  <a:srgbClr val="C00000"/>
                </a:solidFill>
              </a:rPr>
              <a:t>pygetpapers</a:t>
            </a:r>
            <a:r>
              <a:rPr lang="en-US" sz="2800" b="1" dirty="0">
                <a:solidFill>
                  <a:srgbClr val="C00000"/>
                </a:solidFill>
              </a:rPr>
              <a:t>  + </a:t>
            </a:r>
            <a:r>
              <a:rPr lang="en-US" sz="2800" b="1" dirty="0" err="1">
                <a:solidFill>
                  <a:srgbClr val="C00000"/>
                </a:solidFill>
              </a:rPr>
              <a:t>EuropePMC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CD4C1-2408-9F4F-B830-E8359B640459}"/>
              </a:ext>
            </a:extLst>
          </p:cNvPr>
          <p:cNvSpPr txBox="1"/>
          <p:nvPr/>
        </p:nvSpPr>
        <p:spPr>
          <a:xfrm>
            <a:off x="6481482" y="5540188"/>
            <a:ext cx="124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Ayush</a:t>
            </a:r>
            <a:r>
              <a:rPr lang="en-US" i="1" dirty="0"/>
              <a:t> Garg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D0BD7B-CB9B-D448-AD3E-296C9A293446}"/>
              </a:ext>
            </a:extLst>
          </p:cNvPr>
          <p:cNvSpPr/>
          <p:nvPr/>
        </p:nvSpPr>
        <p:spPr>
          <a:xfrm>
            <a:off x="416860" y="1379252"/>
            <a:ext cx="1842248" cy="3236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6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11174</TotalTime>
  <Words>1599</Words>
  <Application>Microsoft Macintosh PowerPoint</Application>
  <PresentationFormat>On-screen Show (4:3)</PresentationFormat>
  <Paragraphs>233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 Unicode MS</vt:lpstr>
      <vt:lpstr>ＭＳ Ｐゴシック</vt:lpstr>
      <vt:lpstr>Arial</vt:lpstr>
      <vt:lpstr>Calibri</vt:lpstr>
      <vt:lpstr>Calibri Light</vt:lpstr>
      <vt:lpstr>Consolas</vt:lpstr>
      <vt:lpstr>Courier New</vt:lpstr>
      <vt:lpstr>Mangal</vt:lpstr>
      <vt:lpstr>Montserrat Medium</vt:lpstr>
      <vt:lpstr>Office Theme</vt:lpstr>
      <vt:lpstr>PowerPoint Presentation</vt:lpstr>
      <vt:lpstr>PowerPoint Presentation</vt:lpstr>
      <vt:lpstr>PowerPoint Presentation</vt:lpstr>
      <vt:lpstr>http://chemicaltagger.ch.cam.ac.uk/</vt:lpstr>
      <vt:lpstr>Automatic semantic markup of chemistry </vt:lpstr>
      <vt:lpstr>Materials discourse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SPARQL Query</vt:lpstr>
      <vt:lpstr>SPARQL Results</vt:lpstr>
      <vt:lpstr>Final Dictionary!</vt:lpstr>
      <vt:lpstr>Dictionary Entry </vt:lpstr>
      <vt:lpstr>PowerPoint Presentation</vt:lpstr>
      <vt:lpstr>We make a simple dictionary for materials</vt:lpstr>
      <vt:lpstr>Search, annotation, mining</vt:lpstr>
      <vt:lpstr>PowerPoint Presentation</vt:lpstr>
      <vt:lpstr>Annotation using Dictionaries</vt:lpstr>
      <vt:lpstr>Automatic extraction of plot data</vt:lpstr>
      <vt:lpstr>PowerPoint Presentation</vt:lpstr>
      <vt:lpstr>PowerPoint Presentation</vt:lpstr>
      <vt:lpstr>PowerPoint Presentation</vt:lpstr>
      <vt:lpstr>Label detection in plots using AmiOCR</vt:lpstr>
      <vt:lpstr>PowerPoint Presentation</vt:lpstr>
      <vt:lpstr>PowerPoint Presentation</vt:lpstr>
      <vt:lpstr>PowerPoint Presentation</vt:lpstr>
      <vt:lpstr>Some immediate benefits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344</cp:revision>
  <dcterms:created xsi:type="dcterms:W3CDTF">2018-09-02T20:07:35Z</dcterms:created>
  <dcterms:modified xsi:type="dcterms:W3CDTF">2022-02-07T15:39:41Z</dcterms:modified>
</cp:coreProperties>
</file>